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  <p:sldMasterId id="2147483692" r:id="rId3"/>
  </p:sldMasterIdLst>
  <p:notesMasterIdLst>
    <p:notesMasterId r:id="rId18"/>
  </p:notesMasterIdLst>
  <p:sldIdLst>
    <p:sldId id="256" r:id="rId4"/>
    <p:sldId id="257" r:id="rId5"/>
    <p:sldId id="260" r:id="rId6"/>
    <p:sldId id="263" r:id="rId7"/>
    <p:sldId id="261" r:id="rId8"/>
    <p:sldId id="281" r:id="rId9"/>
    <p:sldId id="282" r:id="rId10"/>
    <p:sldId id="266" r:id="rId11"/>
    <p:sldId id="283" r:id="rId12"/>
    <p:sldId id="264" r:id="rId13"/>
    <p:sldId id="265" r:id="rId14"/>
    <p:sldId id="268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7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9C258-F178-489A-9520-78329F7B831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3EE2E-16DD-4668-82A2-654E9415E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481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3EE2E-16DD-4668-82A2-654E9415EA7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011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3EE2E-16DD-4668-82A2-654E9415EA7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69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55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766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44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24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9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85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20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56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601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881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9898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01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4950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3929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517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7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6768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0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172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61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534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16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E39B5-67FB-4A95-8603-66F2CD56029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88BE4-996C-4F15-98A7-775DC5EB0B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68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E8EE5-FBD2-4C18-8A04-A54F710264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13164-7F1F-442B-99FE-3E4E033F13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92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992180" y="764704"/>
            <a:ext cx="6344706" cy="2830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Проектная деятельность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 среде Лого Миры.</a:t>
            </a:r>
            <a:endParaRPr lang="ru-RU" sz="3600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logokapt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365104"/>
            <a:ext cx="2736304" cy="215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84438" y="4508500"/>
            <a:ext cx="6400800" cy="1752600"/>
          </a:xfrm>
        </p:spPr>
        <p:txBody>
          <a:bodyPr>
            <a:normAutofit lnSpcReduction="10000"/>
          </a:bodyPr>
          <a:lstStyle/>
          <a:p>
            <a:pPr algn="r" eaLnBrk="1" hangingPunct="1">
              <a:defRPr/>
            </a:pPr>
            <a:r>
              <a:rPr lang="ru-RU" sz="2400" b="1" i="1" dirty="0" err="1" smtClean="0">
                <a:solidFill>
                  <a:srgbClr val="FFC000"/>
                </a:solidFill>
              </a:rPr>
              <a:t>Джамгарян</a:t>
            </a:r>
            <a:r>
              <a:rPr lang="ru-RU" sz="2400" b="1" i="1" dirty="0" smtClean="0">
                <a:solidFill>
                  <a:srgbClr val="FFC000"/>
                </a:solidFill>
              </a:rPr>
              <a:t> Д.П.</a:t>
            </a:r>
          </a:p>
          <a:p>
            <a:pPr algn="r" eaLnBrk="1" hangingPunct="1">
              <a:defRPr/>
            </a:pPr>
            <a:r>
              <a:rPr lang="ru-RU" sz="2400" b="1" i="1" dirty="0" smtClean="0">
                <a:solidFill>
                  <a:srgbClr val="FFC000"/>
                </a:solidFill>
              </a:rPr>
              <a:t>учитель информатики и ИКТ </a:t>
            </a:r>
          </a:p>
          <a:p>
            <a:pPr algn="r" eaLnBrk="1" hangingPunct="1">
              <a:defRPr/>
            </a:pPr>
            <a:r>
              <a:rPr lang="ru-RU" sz="2400" b="1" i="1" dirty="0" smtClean="0">
                <a:solidFill>
                  <a:srgbClr val="FFC000"/>
                </a:solidFill>
              </a:rPr>
              <a:t>МАОУ лицей </a:t>
            </a:r>
            <a:r>
              <a:rPr lang="ru-RU" sz="2400" b="1" i="1" dirty="0" err="1" smtClean="0">
                <a:solidFill>
                  <a:srgbClr val="FFC000"/>
                </a:solidFill>
              </a:rPr>
              <a:t>пгт</a:t>
            </a:r>
            <a:r>
              <a:rPr lang="ru-RU" sz="2400" b="1" i="1" dirty="0" smtClean="0">
                <a:solidFill>
                  <a:srgbClr val="FFC000"/>
                </a:solidFill>
              </a:rPr>
              <a:t> Афипский</a:t>
            </a:r>
          </a:p>
          <a:p>
            <a:pPr algn="r" eaLnBrk="1" hangingPunct="1">
              <a:defRPr/>
            </a:pPr>
            <a:r>
              <a:rPr lang="ru-RU" sz="2400" b="1" i="1" dirty="0" smtClean="0">
                <a:solidFill>
                  <a:srgbClr val="FFC000"/>
                </a:solidFill>
              </a:rPr>
              <a:t>МО Северский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7340" y="341783"/>
            <a:ext cx="662473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dirty="0" smtClean="0">
                <a:solidFill>
                  <a:srgbClr val="FF0000"/>
                </a:solidFill>
              </a:rPr>
              <a:t>III</a:t>
            </a:r>
            <a:r>
              <a:rPr lang="ru-RU" sz="2400" b="1" dirty="0" smtClean="0">
                <a:solidFill>
                  <a:srgbClr val="FF0000"/>
                </a:solidFill>
              </a:rPr>
              <a:t>. Изучение </a:t>
            </a:r>
            <a:r>
              <a:rPr lang="ru-RU" sz="2400" b="1" dirty="0">
                <a:solidFill>
                  <a:srgbClr val="FF0000"/>
                </a:solidFill>
              </a:rPr>
              <a:t>нового материала.</a:t>
            </a:r>
            <a:endParaRPr lang="ru-RU" sz="2400" dirty="0">
              <a:solidFill>
                <a:srgbClr val="FF0000"/>
              </a:solidFill>
            </a:endParaRPr>
          </a:p>
          <a:p>
            <a:pPr algn="just"/>
            <a:r>
              <a:rPr lang="ru-RU" sz="2400" dirty="0">
                <a:solidFill>
                  <a:srgbClr val="FF0000"/>
                </a:solidFill>
              </a:rPr>
              <a:t>                                                                                                  </a:t>
            </a:r>
          </a:p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     </a:t>
            </a:r>
            <a:r>
              <a:rPr lang="ru-RU" dirty="0" smtClean="0">
                <a:solidFill>
                  <a:srgbClr val="0070C0"/>
                </a:solidFill>
              </a:rPr>
              <a:t>Рисунок </a:t>
            </a:r>
            <a:r>
              <a:rPr lang="ru-RU" dirty="0">
                <a:solidFill>
                  <a:srgbClr val="0070C0"/>
                </a:solidFill>
              </a:rPr>
              <a:t>всегда занимал очень важное место в жизни человека. </a:t>
            </a:r>
            <a:r>
              <a:rPr lang="ru-RU" dirty="0" err="1" smtClean="0">
                <a:solidFill>
                  <a:srgbClr val="0070C0"/>
                </a:solidFill>
              </a:rPr>
              <a:t>ЛогоМиры</a:t>
            </a:r>
            <a:r>
              <a:rPr lang="ru-RU" dirty="0" smtClean="0">
                <a:solidFill>
                  <a:srgbClr val="0070C0"/>
                </a:solidFill>
              </a:rPr>
              <a:t> – не первая компьютерная среда, с которой вы знакомитесь. До нее вы работали в среде графического редактора </a:t>
            </a:r>
            <a:r>
              <a:rPr lang="en-US" dirty="0" smtClean="0">
                <a:solidFill>
                  <a:srgbClr val="0070C0"/>
                </a:solidFill>
              </a:rPr>
              <a:t>Paint</a:t>
            </a:r>
            <a:r>
              <a:rPr lang="ru-RU" dirty="0" smtClean="0">
                <a:solidFill>
                  <a:srgbClr val="0070C0"/>
                </a:solidFill>
              </a:rPr>
              <a:t>. С помощью программы </a:t>
            </a:r>
            <a:r>
              <a:rPr lang="ru-RU" dirty="0" err="1" smtClean="0">
                <a:solidFill>
                  <a:srgbClr val="0070C0"/>
                </a:solidFill>
              </a:rPr>
              <a:t>ЛогоМиры</a:t>
            </a:r>
            <a:r>
              <a:rPr lang="ru-RU" dirty="0" smtClean="0">
                <a:solidFill>
                  <a:srgbClr val="0070C0"/>
                </a:solidFill>
              </a:rPr>
              <a:t> можно получать рисунки, командуя Черепашкой, создавать красочные персонажи, а используя </a:t>
            </a:r>
            <a:r>
              <a:rPr lang="ru-RU" smtClean="0">
                <a:solidFill>
                  <a:srgbClr val="0070C0"/>
                </a:solidFill>
              </a:rPr>
              <a:t>встроенный графический редактор </a:t>
            </a:r>
            <a:r>
              <a:rPr lang="ru-RU" dirty="0" smtClean="0">
                <a:solidFill>
                  <a:srgbClr val="0070C0"/>
                </a:solidFill>
              </a:rPr>
              <a:t>можно создавать пейзаж, чтобы Черепашке было интересно двигаться по листу. Сегодня на уроке мы попробуем создать такой рисунок. Фигурку слоненка «нарисует» Черепашка ( с помощью ваших команд), а затем мы дополним  пейзаж с помощью графического редактора. Прежде чем выполнять практическое задание вспомним </a:t>
            </a:r>
            <a:r>
              <a:rPr lang="ru-RU" i="1" dirty="0" smtClean="0">
                <a:solidFill>
                  <a:srgbClr val="0070C0"/>
                </a:solidFill>
              </a:rPr>
              <a:t>«Правила написания команд»:</a:t>
            </a:r>
          </a:p>
          <a:p>
            <a:pPr algn="just"/>
            <a:endParaRPr lang="ru-RU" sz="2000" i="1" dirty="0" smtClean="0">
              <a:solidFill>
                <a:srgbClr val="0070C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664" y="4896876"/>
            <a:ext cx="1728192" cy="432048"/>
          </a:xfrm>
          <a:prstGeom prst="roundRect">
            <a:avLst>
              <a:gd name="adj" fmla="val 2460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FF0000"/>
                </a:solidFill>
              </a:rPr>
              <a:t>Правило</a:t>
            </a:r>
          </a:p>
          <a:p>
            <a:pPr algn="ctr"/>
            <a:r>
              <a:rPr lang="ru-RU" sz="1400" i="1" dirty="0" smtClean="0">
                <a:solidFill>
                  <a:srgbClr val="FF0000"/>
                </a:solidFill>
              </a:rPr>
              <a:t> «одного слова»</a:t>
            </a:r>
            <a:endParaRPr lang="ru-RU" sz="1400" i="1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435129" y="5067181"/>
            <a:ext cx="648072" cy="45719"/>
          </a:xfrm>
          <a:prstGeom prst="rightArrow">
            <a:avLst/>
          </a:prstGeom>
          <a:solidFill>
            <a:srgbClr val="FF0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171243" y="4805704"/>
            <a:ext cx="3137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i="1" dirty="0">
                <a:solidFill>
                  <a:srgbClr val="FF0000"/>
                </a:solidFill>
              </a:rPr>
              <a:t>между буквами в команде не должно быть пробелов.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47664" y="5661248"/>
            <a:ext cx="1728192" cy="432048"/>
          </a:xfrm>
          <a:prstGeom prst="roundRect">
            <a:avLst>
              <a:gd name="adj" fmla="val 272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Правило «пробела»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331" y="5825678"/>
            <a:ext cx="676275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71243" y="5559533"/>
            <a:ext cx="31370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>
                <a:solidFill>
                  <a:srgbClr val="FF0000"/>
                </a:solidFill>
              </a:rPr>
              <a:t>е</a:t>
            </a:r>
            <a:r>
              <a:rPr lang="ru-RU" sz="1400" i="1" dirty="0" smtClean="0">
                <a:solidFill>
                  <a:srgbClr val="FF0000"/>
                </a:solidFill>
              </a:rPr>
              <a:t>сли в команде есть входной</a:t>
            </a:r>
          </a:p>
          <a:p>
            <a:r>
              <a:rPr lang="ru-RU" sz="1400" i="1" dirty="0" smtClean="0">
                <a:solidFill>
                  <a:srgbClr val="FF0000"/>
                </a:solidFill>
              </a:rPr>
              <a:t>параметр, то он отделяется от названия пробелом</a:t>
            </a:r>
            <a:endParaRPr lang="ru-RU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8864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rgbClr val="FF0000"/>
                </a:solidFill>
              </a:rPr>
              <a:t>IV.</a:t>
            </a:r>
            <a:r>
              <a:rPr lang="ru-RU" sz="2000" b="1" i="1" u="sng" dirty="0" smtClean="0">
                <a:solidFill>
                  <a:srgbClr val="FF0000"/>
                </a:solidFill>
              </a:rPr>
              <a:t>Практическая работа №1 «Рисование простейших фигур»</a:t>
            </a:r>
            <a:endParaRPr lang="ru-RU" sz="2000" b="1" i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263" y="1256642"/>
            <a:ext cx="75608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Задание 1. 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Введите последовательность команд для рисования слоненка любым удобным для вас способом (по одной команде в строке, по несколько команд, выборочно используя уже имеющиеся в окне команды)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cs typeface="Times New Roman" pitchFamily="18" charset="0"/>
              </a:rPr>
              <a:t>. </a:t>
            </a:r>
          </a:p>
        </p:txBody>
      </p:sp>
      <p:pic>
        <p:nvPicPr>
          <p:cNvPr id="5" name="Рисунок 7" descr="Графический диктант для дошкольников. Рисование по клеточкам слона"/>
          <p:cNvPicPr>
            <a:picLocks noChangeAspect="1" noChangeArrowheads="1"/>
          </p:cNvPicPr>
          <p:nvPr/>
        </p:nvPicPr>
        <p:blipFill>
          <a:blip r:embed="rId2"/>
          <a:srcRect l="30852" t="52290" r="30244" b="24124"/>
          <a:stretch>
            <a:fillRect/>
          </a:stretch>
        </p:blipFill>
        <p:spPr bwMode="auto">
          <a:xfrm>
            <a:off x="2843808" y="2708920"/>
            <a:ext cx="2420727" cy="2198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3263" y="4939002"/>
            <a:ext cx="58067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2.</a:t>
            </a:r>
          </a:p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Нарисуйте пейзаж используя графический редактор. Для этого щелкните на изображении кисточки в </a:t>
            </a:r>
            <a:r>
              <a:rPr lang="ru-RU" sz="20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Инструментальном меню.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 можете применить собственное цветовое оформление.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88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96" y="-72231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-10896" y="3083358"/>
            <a:ext cx="9144000" cy="3816350"/>
          </a:xfrm>
          <a:prstGeom prst="wav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476375" y="2060575"/>
            <a:ext cx="358775" cy="2592388"/>
          </a:xfrm>
          <a:prstGeom prst="flowChartProcess">
            <a:avLst/>
          </a:prstGeom>
          <a:solidFill>
            <a:srgbClr val="64612E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95275" y="642938"/>
            <a:ext cx="3076575" cy="2197100"/>
          </a:xfrm>
          <a:custGeom>
            <a:avLst/>
            <a:gdLst>
              <a:gd name="connsiteX0" fmla="*/ 1187116 w 3076780"/>
              <a:gd name="connsiteY0" fmla="*/ 1764119 h 2197256"/>
              <a:gd name="connsiteX1" fmla="*/ 1177490 w 3076780"/>
              <a:gd name="connsiteY1" fmla="*/ 1725618 h 2197256"/>
              <a:gd name="connsiteX2" fmla="*/ 1119739 w 3076780"/>
              <a:gd name="connsiteY2" fmla="*/ 1687117 h 2197256"/>
              <a:gd name="connsiteX3" fmla="*/ 1081238 w 3076780"/>
              <a:gd name="connsiteY3" fmla="*/ 1658241 h 2197256"/>
              <a:gd name="connsiteX4" fmla="*/ 1023486 w 3076780"/>
              <a:gd name="connsiteY4" fmla="*/ 1638990 h 2197256"/>
              <a:gd name="connsiteX5" fmla="*/ 994610 w 3076780"/>
              <a:gd name="connsiteY5" fmla="*/ 1629365 h 2197256"/>
              <a:gd name="connsiteX6" fmla="*/ 965734 w 3076780"/>
              <a:gd name="connsiteY6" fmla="*/ 1610115 h 2197256"/>
              <a:gd name="connsiteX7" fmla="*/ 850231 w 3076780"/>
              <a:gd name="connsiteY7" fmla="*/ 1581239 h 2197256"/>
              <a:gd name="connsiteX8" fmla="*/ 513347 w 3076780"/>
              <a:gd name="connsiteY8" fmla="*/ 1590864 h 2197256"/>
              <a:gd name="connsiteX9" fmla="*/ 455596 w 3076780"/>
              <a:gd name="connsiteY9" fmla="*/ 1600489 h 2197256"/>
              <a:gd name="connsiteX10" fmla="*/ 417094 w 3076780"/>
              <a:gd name="connsiteY10" fmla="*/ 1619740 h 2197256"/>
              <a:gd name="connsiteX11" fmla="*/ 359343 w 3076780"/>
              <a:gd name="connsiteY11" fmla="*/ 1638990 h 2197256"/>
              <a:gd name="connsiteX12" fmla="*/ 330467 w 3076780"/>
              <a:gd name="connsiteY12" fmla="*/ 1648616 h 2197256"/>
              <a:gd name="connsiteX13" fmla="*/ 272716 w 3076780"/>
              <a:gd name="connsiteY13" fmla="*/ 1696742 h 2197256"/>
              <a:gd name="connsiteX14" fmla="*/ 234214 w 3076780"/>
              <a:gd name="connsiteY14" fmla="*/ 1725618 h 2197256"/>
              <a:gd name="connsiteX15" fmla="*/ 176463 w 3076780"/>
              <a:gd name="connsiteY15" fmla="*/ 1783369 h 2197256"/>
              <a:gd name="connsiteX16" fmla="*/ 89836 w 3076780"/>
              <a:gd name="connsiteY16" fmla="*/ 1860371 h 2197256"/>
              <a:gd name="connsiteX17" fmla="*/ 32084 w 3076780"/>
              <a:gd name="connsiteY17" fmla="*/ 1889247 h 2197256"/>
              <a:gd name="connsiteX18" fmla="*/ 12833 w 3076780"/>
              <a:gd name="connsiteY18" fmla="*/ 1927748 h 2197256"/>
              <a:gd name="connsiteX19" fmla="*/ 3208 w 3076780"/>
              <a:gd name="connsiteY19" fmla="*/ 1898872 h 2197256"/>
              <a:gd name="connsiteX20" fmla="*/ 12833 w 3076780"/>
              <a:gd name="connsiteY20" fmla="*/ 1754494 h 2197256"/>
              <a:gd name="connsiteX21" fmla="*/ 32084 w 3076780"/>
              <a:gd name="connsiteY21" fmla="*/ 1629365 h 2197256"/>
              <a:gd name="connsiteX22" fmla="*/ 51334 w 3076780"/>
              <a:gd name="connsiteY22" fmla="*/ 1552363 h 2197256"/>
              <a:gd name="connsiteX23" fmla="*/ 80210 w 3076780"/>
              <a:gd name="connsiteY23" fmla="*/ 1533112 h 2197256"/>
              <a:gd name="connsiteX24" fmla="*/ 109086 w 3076780"/>
              <a:gd name="connsiteY24" fmla="*/ 1475361 h 2197256"/>
              <a:gd name="connsiteX25" fmla="*/ 118711 w 3076780"/>
              <a:gd name="connsiteY25" fmla="*/ 1446485 h 2197256"/>
              <a:gd name="connsiteX26" fmla="*/ 147587 w 3076780"/>
              <a:gd name="connsiteY26" fmla="*/ 1427235 h 2197256"/>
              <a:gd name="connsiteX27" fmla="*/ 205339 w 3076780"/>
              <a:gd name="connsiteY27" fmla="*/ 1369483 h 2197256"/>
              <a:gd name="connsiteX28" fmla="*/ 243840 w 3076780"/>
              <a:gd name="connsiteY28" fmla="*/ 1340607 h 2197256"/>
              <a:gd name="connsiteX29" fmla="*/ 349718 w 3076780"/>
              <a:gd name="connsiteY29" fmla="*/ 1311731 h 2197256"/>
              <a:gd name="connsiteX30" fmla="*/ 455596 w 3076780"/>
              <a:gd name="connsiteY30" fmla="*/ 1282856 h 2197256"/>
              <a:gd name="connsiteX31" fmla="*/ 927233 w 3076780"/>
              <a:gd name="connsiteY31" fmla="*/ 1273230 h 2197256"/>
              <a:gd name="connsiteX32" fmla="*/ 956109 w 3076780"/>
              <a:gd name="connsiteY32" fmla="*/ 1282856 h 2197256"/>
              <a:gd name="connsiteX33" fmla="*/ 994610 w 3076780"/>
              <a:gd name="connsiteY33" fmla="*/ 1292481 h 2197256"/>
              <a:gd name="connsiteX34" fmla="*/ 1013861 w 3076780"/>
              <a:gd name="connsiteY34" fmla="*/ 1253980 h 2197256"/>
              <a:gd name="connsiteX35" fmla="*/ 1004236 w 3076780"/>
              <a:gd name="connsiteY35" fmla="*/ 1186603 h 2197256"/>
              <a:gd name="connsiteX36" fmla="*/ 946484 w 3076780"/>
              <a:gd name="connsiteY36" fmla="*/ 1071100 h 2197256"/>
              <a:gd name="connsiteX37" fmla="*/ 917608 w 3076780"/>
              <a:gd name="connsiteY37" fmla="*/ 1051849 h 2197256"/>
              <a:gd name="connsiteX38" fmla="*/ 907983 w 3076780"/>
              <a:gd name="connsiteY38" fmla="*/ 1022974 h 2197256"/>
              <a:gd name="connsiteX39" fmla="*/ 792480 w 3076780"/>
              <a:gd name="connsiteY39" fmla="*/ 926721 h 2197256"/>
              <a:gd name="connsiteX40" fmla="*/ 753979 w 3076780"/>
              <a:gd name="connsiteY40" fmla="*/ 897845 h 2197256"/>
              <a:gd name="connsiteX41" fmla="*/ 725103 w 3076780"/>
              <a:gd name="connsiteY41" fmla="*/ 878595 h 2197256"/>
              <a:gd name="connsiteX42" fmla="*/ 696227 w 3076780"/>
              <a:gd name="connsiteY42" fmla="*/ 849719 h 2197256"/>
              <a:gd name="connsiteX43" fmla="*/ 638476 w 3076780"/>
              <a:gd name="connsiteY43" fmla="*/ 820843 h 2197256"/>
              <a:gd name="connsiteX44" fmla="*/ 609600 w 3076780"/>
              <a:gd name="connsiteY44" fmla="*/ 801592 h 2197256"/>
              <a:gd name="connsiteX45" fmla="*/ 580724 w 3076780"/>
              <a:gd name="connsiteY45" fmla="*/ 772717 h 2197256"/>
              <a:gd name="connsiteX46" fmla="*/ 494097 w 3076780"/>
              <a:gd name="connsiteY46" fmla="*/ 743841 h 2197256"/>
              <a:gd name="connsiteX47" fmla="*/ 455596 w 3076780"/>
              <a:gd name="connsiteY47" fmla="*/ 724590 h 2197256"/>
              <a:gd name="connsiteX48" fmla="*/ 359343 w 3076780"/>
              <a:gd name="connsiteY48" fmla="*/ 705340 h 2197256"/>
              <a:gd name="connsiteX49" fmla="*/ 157212 w 3076780"/>
              <a:gd name="connsiteY49" fmla="*/ 714965 h 2197256"/>
              <a:gd name="connsiteX50" fmla="*/ 99461 w 3076780"/>
              <a:gd name="connsiteY50" fmla="*/ 734216 h 2197256"/>
              <a:gd name="connsiteX51" fmla="*/ 70585 w 3076780"/>
              <a:gd name="connsiteY51" fmla="*/ 743841 h 2197256"/>
              <a:gd name="connsiteX52" fmla="*/ 12833 w 3076780"/>
              <a:gd name="connsiteY52" fmla="*/ 772717 h 2197256"/>
              <a:gd name="connsiteX53" fmla="*/ 3208 w 3076780"/>
              <a:gd name="connsiteY53" fmla="*/ 743841 h 2197256"/>
              <a:gd name="connsiteX54" fmla="*/ 70585 w 3076780"/>
              <a:gd name="connsiteY54" fmla="*/ 657214 h 2197256"/>
              <a:gd name="connsiteX55" fmla="*/ 109086 w 3076780"/>
              <a:gd name="connsiteY55" fmla="*/ 589837 h 2197256"/>
              <a:gd name="connsiteX56" fmla="*/ 137962 w 3076780"/>
              <a:gd name="connsiteY56" fmla="*/ 560961 h 2197256"/>
              <a:gd name="connsiteX57" fmla="*/ 186088 w 3076780"/>
              <a:gd name="connsiteY57" fmla="*/ 522460 h 2197256"/>
              <a:gd name="connsiteX58" fmla="*/ 214964 w 3076780"/>
              <a:gd name="connsiteY58" fmla="*/ 493584 h 2197256"/>
              <a:gd name="connsiteX59" fmla="*/ 272716 w 3076780"/>
              <a:gd name="connsiteY59" fmla="*/ 474334 h 2197256"/>
              <a:gd name="connsiteX60" fmla="*/ 311217 w 3076780"/>
              <a:gd name="connsiteY60" fmla="*/ 455083 h 2197256"/>
              <a:gd name="connsiteX61" fmla="*/ 349718 w 3076780"/>
              <a:gd name="connsiteY61" fmla="*/ 445458 h 2197256"/>
              <a:gd name="connsiteX62" fmla="*/ 378593 w 3076780"/>
              <a:gd name="connsiteY62" fmla="*/ 435832 h 2197256"/>
              <a:gd name="connsiteX63" fmla="*/ 696227 w 3076780"/>
              <a:gd name="connsiteY63" fmla="*/ 445458 h 2197256"/>
              <a:gd name="connsiteX64" fmla="*/ 773229 w 3076780"/>
              <a:gd name="connsiteY64" fmla="*/ 464708 h 2197256"/>
              <a:gd name="connsiteX65" fmla="*/ 888732 w 3076780"/>
              <a:gd name="connsiteY65" fmla="*/ 483959 h 2197256"/>
              <a:gd name="connsiteX66" fmla="*/ 994610 w 3076780"/>
              <a:gd name="connsiteY66" fmla="*/ 551336 h 2197256"/>
              <a:gd name="connsiteX67" fmla="*/ 1052362 w 3076780"/>
              <a:gd name="connsiteY67" fmla="*/ 599462 h 2197256"/>
              <a:gd name="connsiteX68" fmla="*/ 1110113 w 3076780"/>
              <a:gd name="connsiteY68" fmla="*/ 637963 h 2197256"/>
              <a:gd name="connsiteX69" fmla="*/ 1138989 w 3076780"/>
              <a:gd name="connsiteY69" fmla="*/ 657214 h 2197256"/>
              <a:gd name="connsiteX70" fmla="*/ 1158240 w 3076780"/>
              <a:gd name="connsiteY70" fmla="*/ 686089 h 2197256"/>
              <a:gd name="connsiteX71" fmla="*/ 1196741 w 3076780"/>
              <a:gd name="connsiteY71" fmla="*/ 695715 h 2197256"/>
              <a:gd name="connsiteX72" fmla="*/ 1225617 w 3076780"/>
              <a:gd name="connsiteY72" fmla="*/ 724590 h 2197256"/>
              <a:gd name="connsiteX73" fmla="*/ 1244867 w 3076780"/>
              <a:gd name="connsiteY73" fmla="*/ 753466 h 2197256"/>
              <a:gd name="connsiteX74" fmla="*/ 1302619 w 3076780"/>
              <a:gd name="connsiteY74" fmla="*/ 811218 h 2197256"/>
              <a:gd name="connsiteX75" fmla="*/ 1312244 w 3076780"/>
              <a:gd name="connsiteY75" fmla="*/ 782342 h 2197256"/>
              <a:gd name="connsiteX76" fmla="*/ 1331494 w 3076780"/>
              <a:gd name="connsiteY76" fmla="*/ 628338 h 2197256"/>
              <a:gd name="connsiteX77" fmla="*/ 1341120 w 3076780"/>
              <a:gd name="connsiteY77" fmla="*/ 589837 h 2197256"/>
              <a:gd name="connsiteX78" fmla="*/ 1360370 w 3076780"/>
              <a:gd name="connsiteY78" fmla="*/ 560961 h 2197256"/>
              <a:gd name="connsiteX79" fmla="*/ 1389246 w 3076780"/>
              <a:gd name="connsiteY79" fmla="*/ 464708 h 2197256"/>
              <a:gd name="connsiteX80" fmla="*/ 1398871 w 3076780"/>
              <a:gd name="connsiteY80" fmla="*/ 435832 h 2197256"/>
              <a:gd name="connsiteX81" fmla="*/ 1427747 w 3076780"/>
              <a:gd name="connsiteY81" fmla="*/ 406957 h 2197256"/>
              <a:gd name="connsiteX82" fmla="*/ 1466248 w 3076780"/>
              <a:gd name="connsiteY82" fmla="*/ 349205 h 2197256"/>
              <a:gd name="connsiteX83" fmla="*/ 1475873 w 3076780"/>
              <a:gd name="connsiteY83" fmla="*/ 320329 h 2197256"/>
              <a:gd name="connsiteX84" fmla="*/ 1504749 w 3076780"/>
              <a:gd name="connsiteY84" fmla="*/ 301079 h 2197256"/>
              <a:gd name="connsiteX85" fmla="*/ 1533625 w 3076780"/>
              <a:gd name="connsiteY85" fmla="*/ 262578 h 2197256"/>
              <a:gd name="connsiteX86" fmla="*/ 1562501 w 3076780"/>
              <a:gd name="connsiteY86" fmla="*/ 252952 h 2197256"/>
              <a:gd name="connsiteX87" fmla="*/ 1591377 w 3076780"/>
              <a:gd name="connsiteY87" fmla="*/ 233702 h 2197256"/>
              <a:gd name="connsiteX88" fmla="*/ 1620252 w 3076780"/>
              <a:gd name="connsiteY88" fmla="*/ 204826 h 2197256"/>
              <a:gd name="connsiteX89" fmla="*/ 1706880 w 3076780"/>
              <a:gd name="connsiteY89" fmla="*/ 156700 h 2197256"/>
              <a:gd name="connsiteX90" fmla="*/ 1822383 w 3076780"/>
              <a:gd name="connsiteY90" fmla="*/ 89323 h 2197256"/>
              <a:gd name="connsiteX91" fmla="*/ 1870509 w 3076780"/>
              <a:gd name="connsiteY91" fmla="*/ 50822 h 2197256"/>
              <a:gd name="connsiteX92" fmla="*/ 2072640 w 3076780"/>
              <a:gd name="connsiteY92" fmla="*/ 21946 h 2197256"/>
              <a:gd name="connsiteX93" fmla="*/ 2140017 w 3076780"/>
              <a:gd name="connsiteY93" fmla="*/ 2696 h 2197256"/>
              <a:gd name="connsiteX94" fmla="*/ 2274770 w 3076780"/>
              <a:gd name="connsiteY94" fmla="*/ 21946 h 2197256"/>
              <a:gd name="connsiteX95" fmla="*/ 2342147 w 3076780"/>
              <a:gd name="connsiteY95" fmla="*/ 41197 h 2197256"/>
              <a:gd name="connsiteX96" fmla="*/ 2457650 w 3076780"/>
              <a:gd name="connsiteY96" fmla="*/ 50822 h 2197256"/>
              <a:gd name="connsiteX97" fmla="*/ 2525027 w 3076780"/>
              <a:gd name="connsiteY97" fmla="*/ 70072 h 2197256"/>
              <a:gd name="connsiteX98" fmla="*/ 2582779 w 3076780"/>
              <a:gd name="connsiteY98" fmla="*/ 89323 h 2197256"/>
              <a:gd name="connsiteX99" fmla="*/ 2717532 w 3076780"/>
              <a:gd name="connsiteY99" fmla="*/ 108574 h 2197256"/>
              <a:gd name="connsiteX100" fmla="*/ 2746408 w 3076780"/>
              <a:gd name="connsiteY100" fmla="*/ 118199 h 2197256"/>
              <a:gd name="connsiteX101" fmla="*/ 2698282 w 3076780"/>
              <a:gd name="connsiteY101" fmla="*/ 127824 h 2197256"/>
              <a:gd name="connsiteX102" fmla="*/ 2573153 w 3076780"/>
              <a:gd name="connsiteY102" fmla="*/ 156700 h 2197256"/>
              <a:gd name="connsiteX103" fmla="*/ 2505777 w 3076780"/>
              <a:gd name="connsiteY103" fmla="*/ 166325 h 2197256"/>
              <a:gd name="connsiteX104" fmla="*/ 2476901 w 3076780"/>
              <a:gd name="connsiteY104" fmla="*/ 175950 h 2197256"/>
              <a:gd name="connsiteX105" fmla="*/ 2419149 w 3076780"/>
              <a:gd name="connsiteY105" fmla="*/ 214451 h 2197256"/>
              <a:gd name="connsiteX106" fmla="*/ 2361398 w 3076780"/>
              <a:gd name="connsiteY106" fmla="*/ 233702 h 2197256"/>
              <a:gd name="connsiteX107" fmla="*/ 2303646 w 3076780"/>
              <a:gd name="connsiteY107" fmla="*/ 262578 h 2197256"/>
              <a:gd name="connsiteX108" fmla="*/ 2265145 w 3076780"/>
              <a:gd name="connsiteY108" fmla="*/ 281828 h 2197256"/>
              <a:gd name="connsiteX109" fmla="*/ 2207393 w 3076780"/>
              <a:gd name="connsiteY109" fmla="*/ 301079 h 2197256"/>
              <a:gd name="connsiteX110" fmla="*/ 2140017 w 3076780"/>
              <a:gd name="connsiteY110" fmla="*/ 339580 h 2197256"/>
              <a:gd name="connsiteX111" fmla="*/ 2053389 w 3076780"/>
              <a:gd name="connsiteY111" fmla="*/ 406957 h 2197256"/>
              <a:gd name="connsiteX112" fmla="*/ 1995638 w 3076780"/>
              <a:gd name="connsiteY112" fmla="*/ 455083 h 2197256"/>
              <a:gd name="connsiteX113" fmla="*/ 1986012 w 3076780"/>
              <a:gd name="connsiteY113" fmla="*/ 483959 h 2197256"/>
              <a:gd name="connsiteX114" fmla="*/ 1947511 w 3076780"/>
              <a:gd name="connsiteY114" fmla="*/ 541710 h 2197256"/>
              <a:gd name="connsiteX115" fmla="*/ 1928261 w 3076780"/>
              <a:gd name="connsiteY115" fmla="*/ 570586 h 2197256"/>
              <a:gd name="connsiteX116" fmla="*/ 1889760 w 3076780"/>
              <a:gd name="connsiteY116" fmla="*/ 637963 h 2197256"/>
              <a:gd name="connsiteX117" fmla="*/ 1870509 w 3076780"/>
              <a:gd name="connsiteY117" fmla="*/ 676464 h 2197256"/>
              <a:gd name="connsiteX118" fmla="*/ 1860884 w 3076780"/>
              <a:gd name="connsiteY118" fmla="*/ 705340 h 2197256"/>
              <a:gd name="connsiteX119" fmla="*/ 1812758 w 3076780"/>
              <a:gd name="connsiteY119" fmla="*/ 772717 h 2197256"/>
              <a:gd name="connsiteX120" fmla="*/ 1841633 w 3076780"/>
              <a:gd name="connsiteY120" fmla="*/ 782342 h 2197256"/>
              <a:gd name="connsiteX121" fmla="*/ 1928261 w 3076780"/>
              <a:gd name="connsiteY121" fmla="*/ 753466 h 2197256"/>
              <a:gd name="connsiteX122" fmla="*/ 2005263 w 3076780"/>
              <a:gd name="connsiteY122" fmla="*/ 734216 h 2197256"/>
              <a:gd name="connsiteX123" fmla="*/ 2274770 w 3076780"/>
              <a:gd name="connsiteY123" fmla="*/ 743841 h 2197256"/>
              <a:gd name="connsiteX124" fmla="*/ 2361398 w 3076780"/>
              <a:gd name="connsiteY124" fmla="*/ 763091 h 2197256"/>
              <a:gd name="connsiteX125" fmla="*/ 2390273 w 3076780"/>
              <a:gd name="connsiteY125" fmla="*/ 782342 h 2197256"/>
              <a:gd name="connsiteX126" fmla="*/ 2467276 w 3076780"/>
              <a:gd name="connsiteY126" fmla="*/ 791967 h 2197256"/>
              <a:gd name="connsiteX127" fmla="*/ 2505777 w 3076780"/>
              <a:gd name="connsiteY127" fmla="*/ 801592 h 2197256"/>
              <a:gd name="connsiteX128" fmla="*/ 2563528 w 3076780"/>
              <a:gd name="connsiteY128" fmla="*/ 830468 h 2197256"/>
              <a:gd name="connsiteX129" fmla="*/ 2650156 w 3076780"/>
              <a:gd name="connsiteY129" fmla="*/ 868969 h 2197256"/>
              <a:gd name="connsiteX130" fmla="*/ 2679031 w 3076780"/>
              <a:gd name="connsiteY130" fmla="*/ 878595 h 2197256"/>
              <a:gd name="connsiteX131" fmla="*/ 2707907 w 3076780"/>
              <a:gd name="connsiteY131" fmla="*/ 897845 h 2197256"/>
              <a:gd name="connsiteX132" fmla="*/ 2746408 w 3076780"/>
              <a:gd name="connsiteY132" fmla="*/ 917096 h 2197256"/>
              <a:gd name="connsiteX133" fmla="*/ 2775284 w 3076780"/>
              <a:gd name="connsiteY133" fmla="*/ 945971 h 2197256"/>
              <a:gd name="connsiteX134" fmla="*/ 2804160 w 3076780"/>
              <a:gd name="connsiteY134" fmla="*/ 955597 h 2197256"/>
              <a:gd name="connsiteX135" fmla="*/ 2842661 w 3076780"/>
              <a:gd name="connsiteY135" fmla="*/ 974847 h 2197256"/>
              <a:gd name="connsiteX136" fmla="*/ 2910038 w 3076780"/>
              <a:gd name="connsiteY136" fmla="*/ 1003723 h 2197256"/>
              <a:gd name="connsiteX137" fmla="*/ 2958164 w 3076780"/>
              <a:gd name="connsiteY137" fmla="*/ 1051849 h 2197256"/>
              <a:gd name="connsiteX138" fmla="*/ 2977414 w 3076780"/>
              <a:gd name="connsiteY138" fmla="*/ 1080725 h 2197256"/>
              <a:gd name="connsiteX139" fmla="*/ 3035166 w 3076780"/>
              <a:gd name="connsiteY139" fmla="*/ 1138477 h 2197256"/>
              <a:gd name="connsiteX140" fmla="*/ 3035166 w 3076780"/>
              <a:gd name="connsiteY140" fmla="*/ 1292481 h 2197256"/>
              <a:gd name="connsiteX141" fmla="*/ 2977414 w 3076780"/>
              <a:gd name="connsiteY141" fmla="*/ 1234729 h 2197256"/>
              <a:gd name="connsiteX142" fmla="*/ 2948539 w 3076780"/>
              <a:gd name="connsiteY142" fmla="*/ 1215479 h 2197256"/>
              <a:gd name="connsiteX143" fmla="*/ 2910038 w 3076780"/>
              <a:gd name="connsiteY143" fmla="*/ 1196228 h 2197256"/>
              <a:gd name="connsiteX144" fmla="*/ 2881162 w 3076780"/>
              <a:gd name="connsiteY144" fmla="*/ 1176978 h 2197256"/>
              <a:gd name="connsiteX145" fmla="*/ 2784909 w 3076780"/>
              <a:gd name="connsiteY145" fmla="*/ 1148102 h 2197256"/>
              <a:gd name="connsiteX146" fmla="*/ 2727158 w 3076780"/>
              <a:gd name="connsiteY146" fmla="*/ 1138477 h 2197256"/>
              <a:gd name="connsiteX147" fmla="*/ 2698282 w 3076780"/>
              <a:gd name="connsiteY147" fmla="*/ 1128851 h 2197256"/>
              <a:gd name="connsiteX148" fmla="*/ 2053389 w 3076780"/>
              <a:gd name="connsiteY148" fmla="*/ 1128851 h 2197256"/>
              <a:gd name="connsiteX149" fmla="*/ 2014888 w 3076780"/>
              <a:gd name="connsiteY149" fmla="*/ 1138477 h 2197256"/>
              <a:gd name="connsiteX150" fmla="*/ 1947511 w 3076780"/>
              <a:gd name="connsiteY150" fmla="*/ 1148102 h 2197256"/>
              <a:gd name="connsiteX151" fmla="*/ 1909010 w 3076780"/>
              <a:gd name="connsiteY151" fmla="*/ 1167352 h 2197256"/>
              <a:gd name="connsiteX152" fmla="*/ 1851259 w 3076780"/>
              <a:gd name="connsiteY152" fmla="*/ 1186603 h 2197256"/>
              <a:gd name="connsiteX153" fmla="*/ 1880134 w 3076780"/>
              <a:gd name="connsiteY153" fmla="*/ 1205854 h 2197256"/>
              <a:gd name="connsiteX154" fmla="*/ 2043764 w 3076780"/>
              <a:gd name="connsiteY154" fmla="*/ 1234729 h 2197256"/>
              <a:gd name="connsiteX155" fmla="*/ 2082265 w 3076780"/>
              <a:gd name="connsiteY155" fmla="*/ 1253980 h 2197256"/>
              <a:gd name="connsiteX156" fmla="*/ 2111141 w 3076780"/>
              <a:gd name="connsiteY156" fmla="*/ 1263605 h 2197256"/>
              <a:gd name="connsiteX157" fmla="*/ 2178518 w 3076780"/>
              <a:gd name="connsiteY157" fmla="*/ 1292481 h 2197256"/>
              <a:gd name="connsiteX158" fmla="*/ 2217019 w 3076780"/>
              <a:gd name="connsiteY158" fmla="*/ 1321357 h 2197256"/>
              <a:gd name="connsiteX159" fmla="*/ 2245894 w 3076780"/>
              <a:gd name="connsiteY159" fmla="*/ 1330982 h 2197256"/>
              <a:gd name="connsiteX160" fmla="*/ 2274770 w 3076780"/>
              <a:gd name="connsiteY160" fmla="*/ 1359858 h 2197256"/>
              <a:gd name="connsiteX161" fmla="*/ 2342147 w 3076780"/>
              <a:gd name="connsiteY161" fmla="*/ 1407984 h 2197256"/>
              <a:gd name="connsiteX162" fmla="*/ 2361398 w 3076780"/>
              <a:gd name="connsiteY162" fmla="*/ 1436860 h 2197256"/>
              <a:gd name="connsiteX163" fmla="*/ 2371023 w 3076780"/>
              <a:gd name="connsiteY163" fmla="*/ 1465736 h 2197256"/>
              <a:gd name="connsiteX164" fmla="*/ 2399899 w 3076780"/>
              <a:gd name="connsiteY164" fmla="*/ 1475361 h 2197256"/>
              <a:gd name="connsiteX165" fmla="*/ 2438400 w 3076780"/>
              <a:gd name="connsiteY165" fmla="*/ 1504237 h 2197256"/>
              <a:gd name="connsiteX166" fmla="*/ 2467276 w 3076780"/>
              <a:gd name="connsiteY166" fmla="*/ 1561988 h 2197256"/>
              <a:gd name="connsiteX167" fmla="*/ 2525027 w 3076780"/>
              <a:gd name="connsiteY167" fmla="*/ 1629365 h 2197256"/>
              <a:gd name="connsiteX168" fmla="*/ 2544278 w 3076780"/>
              <a:gd name="connsiteY168" fmla="*/ 1658241 h 2197256"/>
              <a:gd name="connsiteX169" fmla="*/ 2563528 w 3076780"/>
              <a:gd name="connsiteY169" fmla="*/ 1735243 h 2197256"/>
              <a:gd name="connsiteX170" fmla="*/ 2582779 w 3076780"/>
              <a:gd name="connsiteY170" fmla="*/ 1802620 h 2197256"/>
              <a:gd name="connsiteX171" fmla="*/ 2602029 w 3076780"/>
              <a:gd name="connsiteY171" fmla="*/ 1869997 h 2197256"/>
              <a:gd name="connsiteX172" fmla="*/ 2621280 w 3076780"/>
              <a:gd name="connsiteY172" fmla="*/ 1995125 h 2197256"/>
              <a:gd name="connsiteX173" fmla="*/ 2630905 w 3076780"/>
              <a:gd name="connsiteY173" fmla="*/ 2033626 h 2197256"/>
              <a:gd name="connsiteX174" fmla="*/ 2621280 w 3076780"/>
              <a:gd name="connsiteY174" fmla="*/ 2197256 h 2197256"/>
              <a:gd name="connsiteX175" fmla="*/ 2592404 w 3076780"/>
              <a:gd name="connsiteY175" fmla="*/ 2158755 h 2197256"/>
              <a:gd name="connsiteX176" fmla="*/ 2573153 w 3076780"/>
              <a:gd name="connsiteY176" fmla="*/ 2101003 h 2197256"/>
              <a:gd name="connsiteX177" fmla="*/ 2553903 w 3076780"/>
              <a:gd name="connsiteY177" fmla="*/ 2052877 h 2197256"/>
              <a:gd name="connsiteX178" fmla="*/ 2544278 w 3076780"/>
              <a:gd name="connsiteY178" fmla="*/ 2024001 h 2197256"/>
              <a:gd name="connsiteX179" fmla="*/ 2515402 w 3076780"/>
              <a:gd name="connsiteY179" fmla="*/ 2004750 h 2197256"/>
              <a:gd name="connsiteX180" fmla="*/ 2486526 w 3076780"/>
              <a:gd name="connsiteY180" fmla="*/ 1966249 h 2197256"/>
              <a:gd name="connsiteX181" fmla="*/ 2457650 w 3076780"/>
              <a:gd name="connsiteY181" fmla="*/ 1956624 h 2197256"/>
              <a:gd name="connsiteX182" fmla="*/ 2419149 w 3076780"/>
              <a:gd name="connsiteY182" fmla="*/ 1937374 h 2197256"/>
              <a:gd name="connsiteX183" fmla="*/ 2361398 w 3076780"/>
              <a:gd name="connsiteY183" fmla="*/ 1898872 h 2197256"/>
              <a:gd name="connsiteX184" fmla="*/ 2332522 w 3076780"/>
              <a:gd name="connsiteY184" fmla="*/ 1879622 h 2197256"/>
              <a:gd name="connsiteX185" fmla="*/ 2274770 w 3076780"/>
              <a:gd name="connsiteY185" fmla="*/ 1860371 h 2197256"/>
              <a:gd name="connsiteX186" fmla="*/ 2245894 w 3076780"/>
              <a:gd name="connsiteY186" fmla="*/ 1841121 h 2197256"/>
              <a:gd name="connsiteX187" fmla="*/ 2207393 w 3076780"/>
              <a:gd name="connsiteY187" fmla="*/ 1812245 h 2197256"/>
              <a:gd name="connsiteX188" fmla="*/ 2178518 w 3076780"/>
              <a:gd name="connsiteY188" fmla="*/ 1802620 h 2197256"/>
              <a:gd name="connsiteX189" fmla="*/ 2140017 w 3076780"/>
              <a:gd name="connsiteY189" fmla="*/ 1783369 h 2197256"/>
              <a:gd name="connsiteX190" fmla="*/ 2082265 w 3076780"/>
              <a:gd name="connsiteY190" fmla="*/ 1764119 h 2197256"/>
              <a:gd name="connsiteX191" fmla="*/ 2053389 w 3076780"/>
              <a:gd name="connsiteY191" fmla="*/ 1744868 h 2197256"/>
              <a:gd name="connsiteX192" fmla="*/ 2014888 w 3076780"/>
              <a:gd name="connsiteY192" fmla="*/ 1735243 h 2197256"/>
              <a:gd name="connsiteX193" fmla="*/ 1986012 w 3076780"/>
              <a:gd name="connsiteY193" fmla="*/ 1725618 h 2197256"/>
              <a:gd name="connsiteX194" fmla="*/ 1928261 w 3076780"/>
              <a:gd name="connsiteY194" fmla="*/ 1715992 h 2197256"/>
              <a:gd name="connsiteX195" fmla="*/ 1880134 w 3076780"/>
              <a:gd name="connsiteY195" fmla="*/ 1706367 h 2197256"/>
              <a:gd name="connsiteX196" fmla="*/ 1764631 w 3076780"/>
              <a:gd name="connsiteY196" fmla="*/ 1658241 h 2197256"/>
              <a:gd name="connsiteX197" fmla="*/ 1533625 w 3076780"/>
              <a:gd name="connsiteY197" fmla="*/ 1667866 h 219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3076780" h="2197256">
                <a:moveTo>
                  <a:pt x="1187116" y="1764119"/>
                </a:moveTo>
                <a:cubicBezTo>
                  <a:pt x="1183907" y="1751285"/>
                  <a:pt x="1186201" y="1735574"/>
                  <a:pt x="1177490" y="1725618"/>
                </a:cubicBezTo>
                <a:cubicBezTo>
                  <a:pt x="1162255" y="1708206"/>
                  <a:pt x="1138248" y="1700999"/>
                  <a:pt x="1119739" y="1687117"/>
                </a:cubicBezTo>
                <a:cubicBezTo>
                  <a:pt x="1106905" y="1677492"/>
                  <a:pt x="1095586" y="1665415"/>
                  <a:pt x="1081238" y="1658241"/>
                </a:cubicBezTo>
                <a:cubicBezTo>
                  <a:pt x="1063088" y="1649166"/>
                  <a:pt x="1042737" y="1645407"/>
                  <a:pt x="1023486" y="1638990"/>
                </a:cubicBezTo>
                <a:cubicBezTo>
                  <a:pt x="1013861" y="1635782"/>
                  <a:pt x="1003052" y="1634993"/>
                  <a:pt x="994610" y="1629365"/>
                </a:cubicBezTo>
                <a:cubicBezTo>
                  <a:pt x="984985" y="1622948"/>
                  <a:pt x="976708" y="1613773"/>
                  <a:pt x="965734" y="1610115"/>
                </a:cubicBezTo>
                <a:cubicBezTo>
                  <a:pt x="928085" y="1597565"/>
                  <a:pt x="850231" y="1581239"/>
                  <a:pt x="850231" y="1581239"/>
                </a:cubicBezTo>
                <a:cubicBezTo>
                  <a:pt x="737936" y="1584447"/>
                  <a:pt x="625554" y="1585391"/>
                  <a:pt x="513347" y="1590864"/>
                </a:cubicBezTo>
                <a:cubicBezTo>
                  <a:pt x="493854" y="1591815"/>
                  <a:pt x="474289" y="1594881"/>
                  <a:pt x="455596" y="1600489"/>
                </a:cubicBezTo>
                <a:cubicBezTo>
                  <a:pt x="441852" y="1604612"/>
                  <a:pt x="430417" y="1614411"/>
                  <a:pt x="417094" y="1619740"/>
                </a:cubicBezTo>
                <a:cubicBezTo>
                  <a:pt x="398254" y="1627276"/>
                  <a:pt x="378593" y="1632573"/>
                  <a:pt x="359343" y="1638990"/>
                </a:cubicBezTo>
                <a:cubicBezTo>
                  <a:pt x="349718" y="1642199"/>
                  <a:pt x="338909" y="1642988"/>
                  <a:pt x="330467" y="1648616"/>
                </a:cubicBezTo>
                <a:cubicBezTo>
                  <a:pt x="266645" y="1691162"/>
                  <a:pt x="337564" y="1641158"/>
                  <a:pt x="272716" y="1696742"/>
                </a:cubicBezTo>
                <a:cubicBezTo>
                  <a:pt x="260536" y="1707182"/>
                  <a:pt x="247048" y="1715993"/>
                  <a:pt x="234214" y="1725618"/>
                </a:cubicBezTo>
                <a:cubicBezTo>
                  <a:pt x="188849" y="1793668"/>
                  <a:pt x="248094" y="1711739"/>
                  <a:pt x="176463" y="1783369"/>
                </a:cubicBezTo>
                <a:cubicBezTo>
                  <a:pt x="136974" y="1822857"/>
                  <a:pt x="156220" y="1838241"/>
                  <a:pt x="89836" y="1860371"/>
                </a:cubicBezTo>
                <a:cubicBezTo>
                  <a:pt x="49986" y="1873655"/>
                  <a:pt x="69402" y="1864369"/>
                  <a:pt x="32084" y="1889247"/>
                </a:cubicBezTo>
                <a:cubicBezTo>
                  <a:pt x="25667" y="1902081"/>
                  <a:pt x="26445" y="1923211"/>
                  <a:pt x="12833" y="1927748"/>
                </a:cubicBezTo>
                <a:cubicBezTo>
                  <a:pt x="3208" y="1930956"/>
                  <a:pt x="3208" y="1909018"/>
                  <a:pt x="3208" y="1898872"/>
                </a:cubicBezTo>
                <a:cubicBezTo>
                  <a:pt x="3208" y="1850639"/>
                  <a:pt x="8827" y="1802560"/>
                  <a:pt x="12833" y="1754494"/>
                </a:cubicBezTo>
                <a:cubicBezTo>
                  <a:pt x="21926" y="1645386"/>
                  <a:pt x="16321" y="1700302"/>
                  <a:pt x="32084" y="1629365"/>
                </a:cubicBezTo>
                <a:cubicBezTo>
                  <a:pt x="32637" y="1626877"/>
                  <a:pt x="43396" y="1562286"/>
                  <a:pt x="51334" y="1552363"/>
                </a:cubicBezTo>
                <a:cubicBezTo>
                  <a:pt x="58561" y="1543330"/>
                  <a:pt x="70585" y="1539529"/>
                  <a:pt x="80210" y="1533112"/>
                </a:cubicBezTo>
                <a:cubicBezTo>
                  <a:pt x="104408" y="1460524"/>
                  <a:pt x="71764" y="1550007"/>
                  <a:pt x="109086" y="1475361"/>
                </a:cubicBezTo>
                <a:cubicBezTo>
                  <a:pt x="113623" y="1466286"/>
                  <a:pt x="112373" y="1454408"/>
                  <a:pt x="118711" y="1446485"/>
                </a:cubicBezTo>
                <a:cubicBezTo>
                  <a:pt x="125938" y="1437452"/>
                  <a:pt x="137962" y="1433652"/>
                  <a:pt x="147587" y="1427235"/>
                </a:cubicBezTo>
                <a:cubicBezTo>
                  <a:pt x="187908" y="1373474"/>
                  <a:pt x="159867" y="1401963"/>
                  <a:pt x="205339" y="1369483"/>
                </a:cubicBezTo>
                <a:cubicBezTo>
                  <a:pt x="218393" y="1360159"/>
                  <a:pt x="229491" y="1347781"/>
                  <a:pt x="243840" y="1340607"/>
                </a:cubicBezTo>
                <a:cubicBezTo>
                  <a:pt x="290372" y="1317341"/>
                  <a:pt x="303252" y="1324404"/>
                  <a:pt x="349718" y="1311731"/>
                </a:cubicBezTo>
                <a:cubicBezTo>
                  <a:pt x="484033" y="1275099"/>
                  <a:pt x="338355" y="1306303"/>
                  <a:pt x="455596" y="1282856"/>
                </a:cubicBezTo>
                <a:cubicBezTo>
                  <a:pt x="621668" y="1199818"/>
                  <a:pt x="495816" y="1255254"/>
                  <a:pt x="927233" y="1273230"/>
                </a:cubicBezTo>
                <a:cubicBezTo>
                  <a:pt x="937370" y="1273652"/>
                  <a:pt x="946353" y="1280069"/>
                  <a:pt x="956109" y="1282856"/>
                </a:cubicBezTo>
                <a:cubicBezTo>
                  <a:pt x="968829" y="1286490"/>
                  <a:pt x="981776" y="1289273"/>
                  <a:pt x="994610" y="1292481"/>
                </a:cubicBezTo>
                <a:cubicBezTo>
                  <a:pt x="1001027" y="1279647"/>
                  <a:pt x="1012562" y="1268270"/>
                  <a:pt x="1013861" y="1253980"/>
                </a:cubicBezTo>
                <a:cubicBezTo>
                  <a:pt x="1015915" y="1231386"/>
                  <a:pt x="1009337" y="1208709"/>
                  <a:pt x="1004236" y="1186603"/>
                </a:cubicBezTo>
                <a:cubicBezTo>
                  <a:pt x="997248" y="1156321"/>
                  <a:pt x="973918" y="1089389"/>
                  <a:pt x="946484" y="1071100"/>
                </a:cubicBezTo>
                <a:lnTo>
                  <a:pt x="917608" y="1051849"/>
                </a:lnTo>
                <a:cubicBezTo>
                  <a:pt x="914400" y="1042224"/>
                  <a:pt x="914212" y="1030982"/>
                  <a:pt x="907983" y="1022974"/>
                </a:cubicBezTo>
                <a:cubicBezTo>
                  <a:pt x="858680" y="959584"/>
                  <a:pt x="851800" y="971212"/>
                  <a:pt x="792480" y="926721"/>
                </a:cubicBezTo>
                <a:cubicBezTo>
                  <a:pt x="779646" y="917096"/>
                  <a:pt x="767033" y="907169"/>
                  <a:pt x="753979" y="897845"/>
                </a:cubicBezTo>
                <a:cubicBezTo>
                  <a:pt x="744566" y="891121"/>
                  <a:pt x="733990" y="886001"/>
                  <a:pt x="725103" y="878595"/>
                </a:cubicBezTo>
                <a:cubicBezTo>
                  <a:pt x="714646" y="869881"/>
                  <a:pt x="706684" y="858433"/>
                  <a:pt x="696227" y="849719"/>
                </a:cubicBezTo>
                <a:cubicBezTo>
                  <a:pt x="671348" y="828986"/>
                  <a:pt x="667417" y="830490"/>
                  <a:pt x="638476" y="820843"/>
                </a:cubicBezTo>
                <a:cubicBezTo>
                  <a:pt x="628851" y="814426"/>
                  <a:pt x="618487" y="808998"/>
                  <a:pt x="609600" y="801592"/>
                </a:cubicBezTo>
                <a:cubicBezTo>
                  <a:pt x="599143" y="792878"/>
                  <a:pt x="592623" y="779328"/>
                  <a:pt x="580724" y="772717"/>
                </a:cubicBezTo>
                <a:cubicBezTo>
                  <a:pt x="494044" y="724562"/>
                  <a:pt x="551874" y="772730"/>
                  <a:pt x="494097" y="743841"/>
                </a:cubicBezTo>
                <a:cubicBezTo>
                  <a:pt x="481263" y="737424"/>
                  <a:pt x="469031" y="729628"/>
                  <a:pt x="455596" y="724590"/>
                </a:cubicBezTo>
                <a:cubicBezTo>
                  <a:pt x="432625" y="715976"/>
                  <a:pt x="379300" y="708666"/>
                  <a:pt x="359343" y="705340"/>
                </a:cubicBezTo>
                <a:cubicBezTo>
                  <a:pt x="291966" y="708548"/>
                  <a:pt x="224253" y="707516"/>
                  <a:pt x="157212" y="714965"/>
                </a:cubicBezTo>
                <a:cubicBezTo>
                  <a:pt x="137044" y="717206"/>
                  <a:pt x="118711" y="727799"/>
                  <a:pt x="99461" y="734216"/>
                </a:cubicBezTo>
                <a:cubicBezTo>
                  <a:pt x="89836" y="737424"/>
                  <a:pt x="79027" y="738213"/>
                  <a:pt x="70585" y="743841"/>
                </a:cubicBezTo>
                <a:cubicBezTo>
                  <a:pt x="33267" y="768719"/>
                  <a:pt x="52683" y="759433"/>
                  <a:pt x="12833" y="772717"/>
                </a:cubicBezTo>
                <a:cubicBezTo>
                  <a:pt x="9625" y="763092"/>
                  <a:pt x="0" y="753466"/>
                  <a:pt x="3208" y="743841"/>
                </a:cubicBezTo>
                <a:cubicBezTo>
                  <a:pt x="14722" y="709300"/>
                  <a:pt x="45669" y="682129"/>
                  <a:pt x="70585" y="657214"/>
                </a:cubicBezTo>
                <a:cubicBezTo>
                  <a:pt x="82353" y="633679"/>
                  <a:pt x="92080" y="610244"/>
                  <a:pt x="109086" y="589837"/>
                </a:cubicBezTo>
                <a:cubicBezTo>
                  <a:pt x="117800" y="579380"/>
                  <a:pt x="129248" y="571418"/>
                  <a:pt x="137962" y="560961"/>
                </a:cubicBezTo>
                <a:cubicBezTo>
                  <a:pt x="171452" y="520772"/>
                  <a:pt x="138684" y="538261"/>
                  <a:pt x="186088" y="522460"/>
                </a:cubicBezTo>
                <a:cubicBezTo>
                  <a:pt x="195713" y="512835"/>
                  <a:pt x="203065" y="500195"/>
                  <a:pt x="214964" y="493584"/>
                </a:cubicBezTo>
                <a:cubicBezTo>
                  <a:pt x="232702" y="483729"/>
                  <a:pt x="254566" y="483409"/>
                  <a:pt x="272716" y="474334"/>
                </a:cubicBezTo>
                <a:cubicBezTo>
                  <a:pt x="285550" y="467917"/>
                  <a:pt x="297782" y="460121"/>
                  <a:pt x="311217" y="455083"/>
                </a:cubicBezTo>
                <a:cubicBezTo>
                  <a:pt x="323603" y="450438"/>
                  <a:pt x="336998" y="449092"/>
                  <a:pt x="349718" y="445458"/>
                </a:cubicBezTo>
                <a:cubicBezTo>
                  <a:pt x="359473" y="442671"/>
                  <a:pt x="368968" y="439041"/>
                  <a:pt x="378593" y="435832"/>
                </a:cubicBezTo>
                <a:cubicBezTo>
                  <a:pt x="484471" y="439041"/>
                  <a:pt x="590447" y="439890"/>
                  <a:pt x="696227" y="445458"/>
                </a:cubicBezTo>
                <a:cubicBezTo>
                  <a:pt x="732205" y="447352"/>
                  <a:pt x="742537" y="455939"/>
                  <a:pt x="773229" y="464708"/>
                </a:cubicBezTo>
                <a:cubicBezTo>
                  <a:pt x="822698" y="478842"/>
                  <a:pt x="826226" y="476146"/>
                  <a:pt x="888732" y="483959"/>
                </a:cubicBezTo>
                <a:cubicBezTo>
                  <a:pt x="907295" y="495097"/>
                  <a:pt x="982388" y="539114"/>
                  <a:pt x="994610" y="551336"/>
                </a:cubicBezTo>
                <a:cubicBezTo>
                  <a:pt x="1078980" y="635703"/>
                  <a:pt x="971950" y="532452"/>
                  <a:pt x="1052362" y="599462"/>
                </a:cubicBezTo>
                <a:cubicBezTo>
                  <a:pt x="1100428" y="639517"/>
                  <a:pt x="1059368" y="621048"/>
                  <a:pt x="1110113" y="637963"/>
                </a:cubicBezTo>
                <a:cubicBezTo>
                  <a:pt x="1119738" y="644380"/>
                  <a:pt x="1130809" y="649034"/>
                  <a:pt x="1138989" y="657214"/>
                </a:cubicBezTo>
                <a:cubicBezTo>
                  <a:pt x="1147169" y="665394"/>
                  <a:pt x="1148615" y="679672"/>
                  <a:pt x="1158240" y="686089"/>
                </a:cubicBezTo>
                <a:cubicBezTo>
                  <a:pt x="1169247" y="693427"/>
                  <a:pt x="1183907" y="692506"/>
                  <a:pt x="1196741" y="695715"/>
                </a:cubicBezTo>
                <a:cubicBezTo>
                  <a:pt x="1206366" y="705340"/>
                  <a:pt x="1216903" y="714133"/>
                  <a:pt x="1225617" y="724590"/>
                </a:cubicBezTo>
                <a:cubicBezTo>
                  <a:pt x="1233023" y="733477"/>
                  <a:pt x="1237182" y="744820"/>
                  <a:pt x="1244867" y="753466"/>
                </a:cubicBezTo>
                <a:cubicBezTo>
                  <a:pt x="1262954" y="773814"/>
                  <a:pt x="1302619" y="811218"/>
                  <a:pt x="1302619" y="811218"/>
                </a:cubicBezTo>
                <a:cubicBezTo>
                  <a:pt x="1305827" y="801593"/>
                  <a:pt x="1310701" y="792370"/>
                  <a:pt x="1312244" y="782342"/>
                </a:cubicBezTo>
                <a:cubicBezTo>
                  <a:pt x="1334354" y="638625"/>
                  <a:pt x="1310187" y="734869"/>
                  <a:pt x="1331494" y="628338"/>
                </a:cubicBezTo>
                <a:cubicBezTo>
                  <a:pt x="1334088" y="615366"/>
                  <a:pt x="1335909" y="601996"/>
                  <a:pt x="1341120" y="589837"/>
                </a:cubicBezTo>
                <a:cubicBezTo>
                  <a:pt x="1345677" y="579204"/>
                  <a:pt x="1353953" y="570586"/>
                  <a:pt x="1360370" y="560961"/>
                </a:cubicBezTo>
                <a:cubicBezTo>
                  <a:pt x="1374918" y="502774"/>
                  <a:pt x="1365813" y="535010"/>
                  <a:pt x="1389246" y="464708"/>
                </a:cubicBezTo>
                <a:cubicBezTo>
                  <a:pt x="1392454" y="455083"/>
                  <a:pt x="1391697" y="443006"/>
                  <a:pt x="1398871" y="435832"/>
                </a:cubicBezTo>
                <a:cubicBezTo>
                  <a:pt x="1408496" y="426207"/>
                  <a:pt x="1419390" y="417702"/>
                  <a:pt x="1427747" y="406957"/>
                </a:cubicBezTo>
                <a:cubicBezTo>
                  <a:pt x="1441951" y="388694"/>
                  <a:pt x="1458932" y="371154"/>
                  <a:pt x="1466248" y="349205"/>
                </a:cubicBezTo>
                <a:cubicBezTo>
                  <a:pt x="1469456" y="339580"/>
                  <a:pt x="1469535" y="328252"/>
                  <a:pt x="1475873" y="320329"/>
                </a:cubicBezTo>
                <a:cubicBezTo>
                  <a:pt x="1483100" y="311296"/>
                  <a:pt x="1495124" y="307496"/>
                  <a:pt x="1504749" y="301079"/>
                </a:cubicBezTo>
                <a:cubicBezTo>
                  <a:pt x="1514374" y="288245"/>
                  <a:pt x="1521301" y="272848"/>
                  <a:pt x="1533625" y="262578"/>
                </a:cubicBezTo>
                <a:cubicBezTo>
                  <a:pt x="1541419" y="256083"/>
                  <a:pt x="1553426" y="257489"/>
                  <a:pt x="1562501" y="252952"/>
                </a:cubicBezTo>
                <a:cubicBezTo>
                  <a:pt x="1572848" y="247779"/>
                  <a:pt x="1582490" y="241108"/>
                  <a:pt x="1591377" y="233702"/>
                </a:cubicBezTo>
                <a:cubicBezTo>
                  <a:pt x="1601834" y="224988"/>
                  <a:pt x="1609507" y="213183"/>
                  <a:pt x="1620252" y="204826"/>
                </a:cubicBezTo>
                <a:cubicBezTo>
                  <a:pt x="1669896" y="166213"/>
                  <a:pt x="1663312" y="171222"/>
                  <a:pt x="1706880" y="156700"/>
                </a:cubicBezTo>
                <a:cubicBezTo>
                  <a:pt x="1801949" y="93320"/>
                  <a:pt x="1760583" y="109922"/>
                  <a:pt x="1822383" y="89323"/>
                </a:cubicBezTo>
                <a:cubicBezTo>
                  <a:pt x="1838425" y="76489"/>
                  <a:pt x="1854074" y="63148"/>
                  <a:pt x="1870509" y="50822"/>
                </a:cubicBezTo>
                <a:cubicBezTo>
                  <a:pt x="1938272" y="0"/>
                  <a:pt x="1934032" y="29646"/>
                  <a:pt x="2072640" y="21946"/>
                </a:cubicBezTo>
                <a:cubicBezTo>
                  <a:pt x="2095099" y="15529"/>
                  <a:pt x="2116700" y="4068"/>
                  <a:pt x="2140017" y="2696"/>
                </a:cubicBezTo>
                <a:cubicBezTo>
                  <a:pt x="2181363" y="264"/>
                  <a:pt x="2232914" y="9987"/>
                  <a:pt x="2274770" y="21946"/>
                </a:cubicBezTo>
                <a:cubicBezTo>
                  <a:pt x="2299626" y="29047"/>
                  <a:pt x="2315408" y="37854"/>
                  <a:pt x="2342147" y="41197"/>
                </a:cubicBezTo>
                <a:cubicBezTo>
                  <a:pt x="2380483" y="45989"/>
                  <a:pt x="2419149" y="47614"/>
                  <a:pt x="2457650" y="50822"/>
                </a:cubicBezTo>
                <a:cubicBezTo>
                  <a:pt x="2554723" y="83178"/>
                  <a:pt x="2404129" y="33802"/>
                  <a:pt x="2525027" y="70072"/>
                </a:cubicBezTo>
                <a:cubicBezTo>
                  <a:pt x="2544463" y="75903"/>
                  <a:pt x="2562881" y="85343"/>
                  <a:pt x="2582779" y="89323"/>
                </a:cubicBezTo>
                <a:cubicBezTo>
                  <a:pt x="2659394" y="104646"/>
                  <a:pt x="2614645" y="97141"/>
                  <a:pt x="2717532" y="108574"/>
                </a:cubicBezTo>
                <a:cubicBezTo>
                  <a:pt x="2727157" y="111782"/>
                  <a:pt x="2753582" y="111025"/>
                  <a:pt x="2746408" y="118199"/>
                </a:cubicBezTo>
                <a:cubicBezTo>
                  <a:pt x="2734840" y="129767"/>
                  <a:pt x="2714252" y="124275"/>
                  <a:pt x="2698282" y="127824"/>
                </a:cubicBezTo>
                <a:cubicBezTo>
                  <a:pt x="2621845" y="144810"/>
                  <a:pt x="2693354" y="134162"/>
                  <a:pt x="2573153" y="156700"/>
                </a:cubicBezTo>
                <a:cubicBezTo>
                  <a:pt x="2550855" y="160881"/>
                  <a:pt x="2528236" y="163117"/>
                  <a:pt x="2505777" y="166325"/>
                </a:cubicBezTo>
                <a:cubicBezTo>
                  <a:pt x="2496152" y="169533"/>
                  <a:pt x="2485770" y="171023"/>
                  <a:pt x="2476901" y="175950"/>
                </a:cubicBezTo>
                <a:cubicBezTo>
                  <a:pt x="2456676" y="187186"/>
                  <a:pt x="2441098" y="207134"/>
                  <a:pt x="2419149" y="214451"/>
                </a:cubicBezTo>
                <a:cubicBezTo>
                  <a:pt x="2399899" y="220868"/>
                  <a:pt x="2378282" y="222446"/>
                  <a:pt x="2361398" y="233702"/>
                </a:cubicBezTo>
                <a:cubicBezTo>
                  <a:pt x="2305908" y="270694"/>
                  <a:pt x="2359435" y="238668"/>
                  <a:pt x="2303646" y="262578"/>
                </a:cubicBezTo>
                <a:cubicBezTo>
                  <a:pt x="2290458" y="268230"/>
                  <a:pt x="2278467" y="276499"/>
                  <a:pt x="2265145" y="281828"/>
                </a:cubicBezTo>
                <a:cubicBezTo>
                  <a:pt x="2246304" y="289364"/>
                  <a:pt x="2207393" y="301079"/>
                  <a:pt x="2207393" y="301079"/>
                </a:cubicBezTo>
                <a:cubicBezTo>
                  <a:pt x="2142563" y="365911"/>
                  <a:pt x="2217575" y="300801"/>
                  <a:pt x="2140017" y="339580"/>
                </a:cubicBezTo>
                <a:cubicBezTo>
                  <a:pt x="2067032" y="376072"/>
                  <a:pt x="2100923" y="367346"/>
                  <a:pt x="2053389" y="406957"/>
                </a:cubicBezTo>
                <a:cubicBezTo>
                  <a:pt x="1972993" y="473952"/>
                  <a:pt x="2079988" y="370730"/>
                  <a:pt x="1995638" y="455083"/>
                </a:cubicBezTo>
                <a:cubicBezTo>
                  <a:pt x="1992429" y="464708"/>
                  <a:pt x="1990939" y="475090"/>
                  <a:pt x="1986012" y="483959"/>
                </a:cubicBezTo>
                <a:cubicBezTo>
                  <a:pt x="1974776" y="504183"/>
                  <a:pt x="1960345" y="522460"/>
                  <a:pt x="1947511" y="541710"/>
                </a:cubicBezTo>
                <a:cubicBezTo>
                  <a:pt x="1941094" y="551335"/>
                  <a:pt x="1933435" y="560239"/>
                  <a:pt x="1928261" y="570586"/>
                </a:cubicBezTo>
                <a:cubicBezTo>
                  <a:pt x="1870086" y="686933"/>
                  <a:pt x="1944179" y="542729"/>
                  <a:pt x="1889760" y="637963"/>
                </a:cubicBezTo>
                <a:cubicBezTo>
                  <a:pt x="1882641" y="650421"/>
                  <a:pt x="1876161" y="663276"/>
                  <a:pt x="1870509" y="676464"/>
                </a:cubicBezTo>
                <a:cubicBezTo>
                  <a:pt x="1866512" y="685790"/>
                  <a:pt x="1865421" y="696265"/>
                  <a:pt x="1860884" y="705340"/>
                </a:cubicBezTo>
                <a:cubicBezTo>
                  <a:pt x="1853849" y="719410"/>
                  <a:pt x="1819294" y="764002"/>
                  <a:pt x="1812758" y="772717"/>
                </a:cubicBezTo>
                <a:cubicBezTo>
                  <a:pt x="1822383" y="775925"/>
                  <a:pt x="1831549" y="783462"/>
                  <a:pt x="1841633" y="782342"/>
                </a:cubicBezTo>
                <a:cubicBezTo>
                  <a:pt x="1858952" y="780418"/>
                  <a:pt x="1905163" y="759240"/>
                  <a:pt x="1928261" y="753466"/>
                </a:cubicBezTo>
                <a:lnTo>
                  <a:pt x="2005263" y="734216"/>
                </a:lnTo>
                <a:cubicBezTo>
                  <a:pt x="2095099" y="737424"/>
                  <a:pt x="2185042" y="738403"/>
                  <a:pt x="2274770" y="743841"/>
                </a:cubicBezTo>
                <a:cubicBezTo>
                  <a:pt x="2290901" y="744819"/>
                  <a:pt x="2343386" y="758588"/>
                  <a:pt x="2361398" y="763091"/>
                </a:cubicBezTo>
                <a:cubicBezTo>
                  <a:pt x="2371023" y="769508"/>
                  <a:pt x="2379113" y="779298"/>
                  <a:pt x="2390273" y="782342"/>
                </a:cubicBezTo>
                <a:cubicBezTo>
                  <a:pt x="2415229" y="789148"/>
                  <a:pt x="2441761" y="787715"/>
                  <a:pt x="2467276" y="791967"/>
                </a:cubicBezTo>
                <a:cubicBezTo>
                  <a:pt x="2480325" y="794142"/>
                  <a:pt x="2492943" y="798384"/>
                  <a:pt x="2505777" y="801592"/>
                </a:cubicBezTo>
                <a:cubicBezTo>
                  <a:pt x="2561268" y="838588"/>
                  <a:pt x="2507737" y="806558"/>
                  <a:pt x="2563528" y="830468"/>
                </a:cubicBezTo>
                <a:cubicBezTo>
                  <a:pt x="2665639" y="874230"/>
                  <a:pt x="2530718" y="824180"/>
                  <a:pt x="2650156" y="868969"/>
                </a:cubicBezTo>
                <a:cubicBezTo>
                  <a:pt x="2659656" y="872531"/>
                  <a:pt x="2669956" y="874058"/>
                  <a:pt x="2679031" y="878595"/>
                </a:cubicBezTo>
                <a:cubicBezTo>
                  <a:pt x="2689378" y="883768"/>
                  <a:pt x="2697863" y="892106"/>
                  <a:pt x="2707907" y="897845"/>
                </a:cubicBezTo>
                <a:cubicBezTo>
                  <a:pt x="2720365" y="904964"/>
                  <a:pt x="2734732" y="908756"/>
                  <a:pt x="2746408" y="917096"/>
                </a:cubicBezTo>
                <a:cubicBezTo>
                  <a:pt x="2757485" y="925008"/>
                  <a:pt x="2763958" y="938420"/>
                  <a:pt x="2775284" y="945971"/>
                </a:cubicBezTo>
                <a:cubicBezTo>
                  <a:pt x="2783726" y="951599"/>
                  <a:pt x="2794834" y="951600"/>
                  <a:pt x="2804160" y="955597"/>
                </a:cubicBezTo>
                <a:cubicBezTo>
                  <a:pt x="2817348" y="961249"/>
                  <a:pt x="2829473" y="969195"/>
                  <a:pt x="2842661" y="974847"/>
                </a:cubicBezTo>
                <a:cubicBezTo>
                  <a:pt x="2941779" y="1017325"/>
                  <a:pt x="2782375" y="939890"/>
                  <a:pt x="2910038" y="1003723"/>
                </a:cubicBezTo>
                <a:cubicBezTo>
                  <a:pt x="2961371" y="1080726"/>
                  <a:pt x="2893996" y="987681"/>
                  <a:pt x="2958164" y="1051849"/>
                </a:cubicBezTo>
                <a:cubicBezTo>
                  <a:pt x="2966344" y="1060029"/>
                  <a:pt x="2969729" y="1072079"/>
                  <a:pt x="2977414" y="1080725"/>
                </a:cubicBezTo>
                <a:cubicBezTo>
                  <a:pt x="2995501" y="1101073"/>
                  <a:pt x="3035166" y="1138477"/>
                  <a:pt x="3035166" y="1138477"/>
                </a:cubicBezTo>
                <a:cubicBezTo>
                  <a:pt x="3050450" y="1184330"/>
                  <a:pt x="3076780" y="1250867"/>
                  <a:pt x="3035166" y="1292481"/>
                </a:cubicBezTo>
                <a:cubicBezTo>
                  <a:pt x="3015915" y="1311732"/>
                  <a:pt x="3000066" y="1249830"/>
                  <a:pt x="2977414" y="1234729"/>
                </a:cubicBezTo>
                <a:cubicBezTo>
                  <a:pt x="2967789" y="1228312"/>
                  <a:pt x="2958583" y="1221218"/>
                  <a:pt x="2948539" y="1215479"/>
                </a:cubicBezTo>
                <a:cubicBezTo>
                  <a:pt x="2936081" y="1208360"/>
                  <a:pt x="2922496" y="1203347"/>
                  <a:pt x="2910038" y="1196228"/>
                </a:cubicBezTo>
                <a:cubicBezTo>
                  <a:pt x="2899994" y="1190489"/>
                  <a:pt x="2891733" y="1181676"/>
                  <a:pt x="2881162" y="1176978"/>
                </a:cubicBezTo>
                <a:cubicBezTo>
                  <a:pt x="2861069" y="1168048"/>
                  <a:pt x="2810365" y="1153193"/>
                  <a:pt x="2784909" y="1148102"/>
                </a:cubicBezTo>
                <a:cubicBezTo>
                  <a:pt x="2765772" y="1144275"/>
                  <a:pt x="2746408" y="1141685"/>
                  <a:pt x="2727158" y="1138477"/>
                </a:cubicBezTo>
                <a:cubicBezTo>
                  <a:pt x="2717533" y="1135268"/>
                  <a:pt x="2708186" y="1131052"/>
                  <a:pt x="2698282" y="1128851"/>
                </a:cubicBezTo>
                <a:cubicBezTo>
                  <a:pt x="2505861" y="1086090"/>
                  <a:pt x="2074230" y="1128509"/>
                  <a:pt x="2053389" y="1128851"/>
                </a:cubicBezTo>
                <a:cubicBezTo>
                  <a:pt x="2040555" y="1132060"/>
                  <a:pt x="2027903" y="1136111"/>
                  <a:pt x="2014888" y="1138477"/>
                </a:cubicBezTo>
                <a:cubicBezTo>
                  <a:pt x="1992567" y="1142535"/>
                  <a:pt x="1969399" y="1142133"/>
                  <a:pt x="1947511" y="1148102"/>
                </a:cubicBezTo>
                <a:cubicBezTo>
                  <a:pt x="1933668" y="1151877"/>
                  <a:pt x="1922332" y="1162023"/>
                  <a:pt x="1909010" y="1167352"/>
                </a:cubicBezTo>
                <a:cubicBezTo>
                  <a:pt x="1890170" y="1174888"/>
                  <a:pt x="1851259" y="1186603"/>
                  <a:pt x="1851259" y="1186603"/>
                </a:cubicBezTo>
                <a:cubicBezTo>
                  <a:pt x="1860884" y="1193020"/>
                  <a:pt x="1869787" y="1200681"/>
                  <a:pt x="1880134" y="1205854"/>
                </a:cubicBezTo>
                <a:cubicBezTo>
                  <a:pt x="1943970" y="1237772"/>
                  <a:pt x="1956128" y="1227426"/>
                  <a:pt x="2043764" y="1234729"/>
                </a:cubicBezTo>
                <a:cubicBezTo>
                  <a:pt x="2056598" y="1241146"/>
                  <a:pt x="2069077" y="1248328"/>
                  <a:pt x="2082265" y="1253980"/>
                </a:cubicBezTo>
                <a:cubicBezTo>
                  <a:pt x="2091591" y="1257977"/>
                  <a:pt x="2101815" y="1259608"/>
                  <a:pt x="2111141" y="1263605"/>
                </a:cubicBezTo>
                <a:cubicBezTo>
                  <a:pt x="2194399" y="1299287"/>
                  <a:pt x="2110799" y="1269909"/>
                  <a:pt x="2178518" y="1292481"/>
                </a:cubicBezTo>
                <a:cubicBezTo>
                  <a:pt x="2191352" y="1302106"/>
                  <a:pt x="2203091" y="1313398"/>
                  <a:pt x="2217019" y="1321357"/>
                </a:cubicBezTo>
                <a:cubicBezTo>
                  <a:pt x="2225828" y="1326391"/>
                  <a:pt x="2237452" y="1325354"/>
                  <a:pt x="2245894" y="1330982"/>
                </a:cubicBezTo>
                <a:cubicBezTo>
                  <a:pt x="2257220" y="1338533"/>
                  <a:pt x="2264313" y="1351144"/>
                  <a:pt x="2274770" y="1359858"/>
                </a:cubicBezTo>
                <a:cubicBezTo>
                  <a:pt x="2307568" y="1387189"/>
                  <a:pt x="2307463" y="1373300"/>
                  <a:pt x="2342147" y="1407984"/>
                </a:cubicBezTo>
                <a:cubicBezTo>
                  <a:pt x="2350327" y="1416164"/>
                  <a:pt x="2354981" y="1427235"/>
                  <a:pt x="2361398" y="1436860"/>
                </a:cubicBezTo>
                <a:cubicBezTo>
                  <a:pt x="2364606" y="1446485"/>
                  <a:pt x="2363849" y="1458562"/>
                  <a:pt x="2371023" y="1465736"/>
                </a:cubicBezTo>
                <a:cubicBezTo>
                  <a:pt x="2378197" y="1472910"/>
                  <a:pt x="2391090" y="1470327"/>
                  <a:pt x="2399899" y="1475361"/>
                </a:cubicBezTo>
                <a:cubicBezTo>
                  <a:pt x="2413827" y="1483320"/>
                  <a:pt x="2427056" y="1492893"/>
                  <a:pt x="2438400" y="1504237"/>
                </a:cubicBezTo>
                <a:cubicBezTo>
                  <a:pt x="2471931" y="1537768"/>
                  <a:pt x="2446402" y="1525458"/>
                  <a:pt x="2467276" y="1561988"/>
                </a:cubicBezTo>
                <a:cubicBezTo>
                  <a:pt x="2493493" y="1607868"/>
                  <a:pt x="2493993" y="1592125"/>
                  <a:pt x="2525027" y="1629365"/>
                </a:cubicBezTo>
                <a:cubicBezTo>
                  <a:pt x="2532433" y="1638252"/>
                  <a:pt x="2537861" y="1648616"/>
                  <a:pt x="2544278" y="1658241"/>
                </a:cubicBezTo>
                <a:cubicBezTo>
                  <a:pt x="2561477" y="1709841"/>
                  <a:pt x="2548042" y="1665553"/>
                  <a:pt x="2563528" y="1735243"/>
                </a:cubicBezTo>
                <a:cubicBezTo>
                  <a:pt x="2578575" y="1802957"/>
                  <a:pt x="2566698" y="1746338"/>
                  <a:pt x="2582779" y="1802620"/>
                </a:cubicBezTo>
                <a:cubicBezTo>
                  <a:pt x="2606959" y="1887249"/>
                  <a:pt x="2578945" y="1800742"/>
                  <a:pt x="2602029" y="1869997"/>
                </a:cubicBezTo>
                <a:cubicBezTo>
                  <a:pt x="2608446" y="1911706"/>
                  <a:pt x="2613946" y="1953567"/>
                  <a:pt x="2621280" y="1995125"/>
                </a:cubicBezTo>
                <a:cubicBezTo>
                  <a:pt x="2623579" y="2008152"/>
                  <a:pt x="2630905" y="2020397"/>
                  <a:pt x="2630905" y="2033626"/>
                </a:cubicBezTo>
                <a:cubicBezTo>
                  <a:pt x="2630905" y="2088264"/>
                  <a:pt x="2624488" y="2142713"/>
                  <a:pt x="2621280" y="2197256"/>
                </a:cubicBezTo>
                <a:cubicBezTo>
                  <a:pt x="2611655" y="2184422"/>
                  <a:pt x="2599578" y="2173103"/>
                  <a:pt x="2592404" y="2158755"/>
                </a:cubicBezTo>
                <a:cubicBezTo>
                  <a:pt x="2583329" y="2140605"/>
                  <a:pt x="2580088" y="2120073"/>
                  <a:pt x="2573153" y="2101003"/>
                </a:cubicBezTo>
                <a:cubicBezTo>
                  <a:pt x="2567248" y="2084766"/>
                  <a:pt x="2559969" y="2069055"/>
                  <a:pt x="2553903" y="2052877"/>
                </a:cubicBezTo>
                <a:cubicBezTo>
                  <a:pt x="2550341" y="2043377"/>
                  <a:pt x="2550616" y="2031924"/>
                  <a:pt x="2544278" y="2024001"/>
                </a:cubicBezTo>
                <a:cubicBezTo>
                  <a:pt x="2537051" y="2014968"/>
                  <a:pt x="2523582" y="2012930"/>
                  <a:pt x="2515402" y="2004750"/>
                </a:cubicBezTo>
                <a:cubicBezTo>
                  <a:pt x="2504058" y="1993406"/>
                  <a:pt x="2498850" y="1976519"/>
                  <a:pt x="2486526" y="1966249"/>
                </a:cubicBezTo>
                <a:cubicBezTo>
                  <a:pt x="2478732" y="1959754"/>
                  <a:pt x="2466976" y="1960621"/>
                  <a:pt x="2457650" y="1956624"/>
                </a:cubicBezTo>
                <a:cubicBezTo>
                  <a:pt x="2444462" y="1950972"/>
                  <a:pt x="2431453" y="1944756"/>
                  <a:pt x="2419149" y="1937374"/>
                </a:cubicBezTo>
                <a:cubicBezTo>
                  <a:pt x="2399310" y="1925470"/>
                  <a:pt x="2380648" y="1911706"/>
                  <a:pt x="2361398" y="1898872"/>
                </a:cubicBezTo>
                <a:cubicBezTo>
                  <a:pt x="2351773" y="1892455"/>
                  <a:pt x="2343496" y="1883280"/>
                  <a:pt x="2332522" y="1879622"/>
                </a:cubicBezTo>
                <a:cubicBezTo>
                  <a:pt x="2313271" y="1873205"/>
                  <a:pt x="2291654" y="1871627"/>
                  <a:pt x="2274770" y="1860371"/>
                </a:cubicBezTo>
                <a:cubicBezTo>
                  <a:pt x="2265145" y="1853954"/>
                  <a:pt x="2255307" y="1847845"/>
                  <a:pt x="2245894" y="1841121"/>
                </a:cubicBezTo>
                <a:cubicBezTo>
                  <a:pt x="2232840" y="1831797"/>
                  <a:pt x="2221321" y="1820204"/>
                  <a:pt x="2207393" y="1812245"/>
                </a:cubicBezTo>
                <a:cubicBezTo>
                  <a:pt x="2198584" y="1807211"/>
                  <a:pt x="2187843" y="1806617"/>
                  <a:pt x="2178518" y="1802620"/>
                </a:cubicBezTo>
                <a:cubicBezTo>
                  <a:pt x="2165330" y="1796968"/>
                  <a:pt x="2153339" y="1788698"/>
                  <a:pt x="2140017" y="1783369"/>
                </a:cubicBezTo>
                <a:cubicBezTo>
                  <a:pt x="2121176" y="1775833"/>
                  <a:pt x="2082265" y="1764119"/>
                  <a:pt x="2082265" y="1764119"/>
                </a:cubicBezTo>
                <a:cubicBezTo>
                  <a:pt x="2072640" y="1757702"/>
                  <a:pt x="2064022" y="1749425"/>
                  <a:pt x="2053389" y="1744868"/>
                </a:cubicBezTo>
                <a:cubicBezTo>
                  <a:pt x="2041230" y="1739657"/>
                  <a:pt x="2027608" y="1738877"/>
                  <a:pt x="2014888" y="1735243"/>
                </a:cubicBezTo>
                <a:cubicBezTo>
                  <a:pt x="2005132" y="1732456"/>
                  <a:pt x="1995916" y="1727819"/>
                  <a:pt x="1986012" y="1725618"/>
                </a:cubicBezTo>
                <a:cubicBezTo>
                  <a:pt x="1966961" y="1721384"/>
                  <a:pt x="1947462" y="1719483"/>
                  <a:pt x="1928261" y="1715992"/>
                </a:cubicBezTo>
                <a:cubicBezTo>
                  <a:pt x="1912165" y="1713065"/>
                  <a:pt x="1896176" y="1709575"/>
                  <a:pt x="1880134" y="1706367"/>
                </a:cubicBezTo>
                <a:cubicBezTo>
                  <a:pt x="1806145" y="1657040"/>
                  <a:pt x="1845204" y="1671669"/>
                  <a:pt x="1764631" y="1658241"/>
                </a:cubicBezTo>
                <a:cubicBezTo>
                  <a:pt x="1546466" y="1668157"/>
                  <a:pt x="1623534" y="1667866"/>
                  <a:pt x="1533625" y="1667866"/>
                </a:cubicBezTo>
              </a:path>
            </a:pathLst>
          </a:cu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3132138" y="260350"/>
            <a:ext cx="2160587" cy="792163"/>
          </a:xfrm>
          <a:prstGeom prst="cloudCallout">
            <a:avLst>
              <a:gd name="adj1" fmla="val -10139"/>
              <a:gd name="adj2" fmla="val 236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596188" y="218642"/>
            <a:ext cx="1079500" cy="10810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Выноска-облако 19"/>
          <p:cNvSpPr/>
          <p:nvPr/>
        </p:nvSpPr>
        <p:spPr>
          <a:xfrm>
            <a:off x="4643438" y="1010805"/>
            <a:ext cx="1800225" cy="504825"/>
          </a:xfrm>
          <a:prstGeom prst="cloudCallout">
            <a:avLst>
              <a:gd name="adj1" fmla="val -14417"/>
              <a:gd name="adj2" fmla="val 414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Рисунок 7" descr="Графический диктант для дошкольников. Рисование по клеточкам слона"/>
          <p:cNvPicPr>
            <a:picLocks noChangeAspect="1" noChangeArrowheads="1"/>
          </p:cNvPicPr>
          <p:nvPr/>
        </p:nvPicPr>
        <p:blipFill>
          <a:blip r:embed="rId3"/>
          <a:srcRect l="30852" t="52290" r="30244" b="24124"/>
          <a:stretch>
            <a:fillRect/>
          </a:stretch>
        </p:blipFill>
        <p:spPr bwMode="auto">
          <a:xfrm>
            <a:off x="179512" y="4960601"/>
            <a:ext cx="1871662" cy="1700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4" name="Прямая соединительная линия 53"/>
          <p:cNvCxnSpPr/>
          <p:nvPr/>
        </p:nvCxnSpPr>
        <p:spPr>
          <a:xfrm>
            <a:off x="4356100" y="4365625"/>
            <a:ext cx="5762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4643438" y="2708275"/>
            <a:ext cx="0" cy="14414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643438" y="2708275"/>
            <a:ext cx="9366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580063" y="2708275"/>
            <a:ext cx="0" cy="2889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5580063" y="2997200"/>
            <a:ext cx="13684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948488" y="2997200"/>
            <a:ext cx="0" cy="18002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6443663" y="4797425"/>
            <a:ext cx="5048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6443663" y="4221163"/>
            <a:ext cx="0" cy="5762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6084888" y="4221163"/>
            <a:ext cx="3587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084888" y="4221163"/>
            <a:ext cx="0" cy="5762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H="1">
            <a:off x="5580063" y="4797425"/>
            <a:ext cx="5048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5580063" y="3789363"/>
            <a:ext cx="0" cy="10080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4932363" y="3789363"/>
            <a:ext cx="6477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4932363" y="3789363"/>
            <a:ext cx="0" cy="5762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948488" y="2997200"/>
            <a:ext cx="647700" cy="647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Овал 68"/>
          <p:cNvSpPr/>
          <p:nvPr/>
        </p:nvSpPr>
        <p:spPr>
          <a:xfrm>
            <a:off x="4284663" y="4149725"/>
            <a:ext cx="142875" cy="2159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flipH="1">
            <a:off x="4356100" y="4149725"/>
            <a:ext cx="28813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Овал 73"/>
          <p:cNvSpPr/>
          <p:nvPr/>
        </p:nvSpPr>
        <p:spPr>
          <a:xfrm>
            <a:off x="4859338" y="3141663"/>
            <a:ext cx="217487" cy="2159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7596188" y="218642"/>
            <a:ext cx="1079500" cy="10810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flipH="1" flipV="1">
            <a:off x="6875463" y="333375"/>
            <a:ext cx="792162" cy="28733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6804025" y="981075"/>
            <a:ext cx="863600" cy="2159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7380288" y="1196975"/>
            <a:ext cx="431800" cy="6477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 flipV="1">
            <a:off x="8172450" y="1341438"/>
            <a:ext cx="36513" cy="79216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 flipV="1">
            <a:off x="8532813" y="1196975"/>
            <a:ext cx="360362" cy="71913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48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82960" y="869504"/>
            <a:ext cx="8229600" cy="529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Создать свой сюжет, используя следующие фигуры.</a:t>
            </a: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800" b="1" dirty="0">
                <a:solidFill>
                  <a:srgbClr val="000066"/>
                </a:solidFill>
              </a:rPr>
              <a:t>Повторить правила оформления программ.</a:t>
            </a: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9552" y="188640"/>
            <a:ext cx="82296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</a:rPr>
              <a:t>Домашнее задание</a:t>
            </a:r>
          </a:p>
        </p:txBody>
      </p:sp>
      <p:pic>
        <p:nvPicPr>
          <p:cNvPr id="4" name="Рисунок 13" descr="Графический диктант для дошкольников. Рисование по клеткам зайца"/>
          <p:cNvPicPr>
            <a:picLocks noChangeAspect="1" noChangeArrowheads="1"/>
          </p:cNvPicPr>
          <p:nvPr/>
        </p:nvPicPr>
        <p:blipFill>
          <a:blip r:embed="rId2" cstate="print"/>
          <a:srcRect l="28572" t="33176" r="30511" b="30118"/>
          <a:stretch>
            <a:fillRect/>
          </a:stretch>
        </p:blipFill>
        <p:spPr bwMode="auto">
          <a:xfrm>
            <a:off x="3491880" y="1438310"/>
            <a:ext cx="1800200" cy="2420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19" descr="Графический диктант для дошкольников. Рисование по клеточкам уточки"/>
          <p:cNvPicPr>
            <a:picLocks noChangeAspect="1" noChangeArrowheads="1"/>
          </p:cNvPicPr>
          <p:nvPr/>
        </p:nvPicPr>
        <p:blipFill>
          <a:blip r:embed="rId3" cstate="print"/>
          <a:srcRect l="24515" t="36707" r="23985" b="34000"/>
          <a:stretch>
            <a:fillRect/>
          </a:stretch>
        </p:blipFill>
        <p:spPr bwMode="auto">
          <a:xfrm>
            <a:off x="683568" y="1556792"/>
            <a:ext cx="2376264" cy="2026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25" descr="Графический диктант для дошкольников. Рисование по клеточкам собачки"/>
          <p:cNvPicPr>
            <a:picLocks noChangeAspect="1" noChangeArrowheads="1"/>
          </p:cNvPicPr>
          <p:nvPr/>
        </p:nvPicPr>
        <p:blipFill>
          <a:blip r:embed="rId4" cstate="print"/>
          <a:srcRect l="23808" t="44707" r="23985" b="25175"/>
          <a:stretch>
            <a:fillRect/>
          </a:stretch>
        </p:blipFill>
        <p:spPr bwMode="auto">
          <a:xfrm>
            <a:off x="5830391" y="1438310"/>
            <a:ext cx="2304256" cy="1992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898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79695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Итоги урока: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23728" y="1484784"/>
            <a:ext cx="627504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B0F0"/>
                </a:solidFill>
              </a:rPr>
              <a:t>Я узнал: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Я познакомился…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Мне понравилось…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Я научился …</a:t>
            </a:r>
          </a:p>
        </p:txBody>
      </p:sp>
    </p:spTree>
    <p:extLst>
      <p:ext uri="{BB962C8B-B14F-4D97-AF65-F5344CB8AC3E}">
        <p14:creationId xmlns:p14="http://schemas.microsoft.com/office/powerpoint/2010/main" val="145778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2204864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Цели урока: </a:t>
            </a:r>
            <a:endParaRPr lang="ru-RU" dirty="0">
              <a:solidFill>
                <a:srgbClr val="FF0000"/>
              </a:solidFill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Образовательная:</a:t>
            </a:r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акрепить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навыки работы детей с программой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ЛогоМиры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акцентировать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внимание на графических возможностях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компьютера в среде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ЛогоМиры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dirty="0"/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Воспитательная:</a:t>
            </a:r>
            <a:r>
              <a:rPr lang="ru-RU" dirty="0"/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способствовать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воспитанию информационной культуры учащихся, внимательности, дисциплинированности, усидчивости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dirty="0"/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Развивающая:</a:t>
            </a:r>
            <a:r>
              <a:rPr lang="ru-RU" b="1" dirty="0"/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азвивать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познавательный интерес, навыки самоконтроля и оценки деятельности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4366851"/>
            <a:ext cx="8716556" cy="2230501"/>
          </a:xfrm>
          <a:prstGeom prst="roundRect">
            <a:avLst>
              <a:gd name="adj" fmla="val 29846"/>
            </a:avLst>
          </a:prstGeom>
          <a:noFill/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cs typeface="Times New Roman" pitchFamily="18" charset="0"/>
              </a:rPr>
              <a:t>Задачи урока: 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практические навыки работы в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программе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ЛогоМиры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учащихся умение применять работу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фрагментами изображения.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познавательный интерес к уроку информатика;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память,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мышление.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071166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Тема урока:</a:t>
            </a:r>
            <a:r>
              <a:rPr lang="ru-RU" sz="2800" i="1" dirty="0" smtClean="0">
                <a:solidFill>
                  <a:srgbClr val="FF0000"/>
                </a:solidFill>
              </a:rPr>
              <a:t>  «Среда программирования </a:t>
            </a:r>
            <a:r>
              <a:rPr lang="ru-RU" sz="2800" i="1" dirty="0" err="1" smtClean="0">
                <a:solidFill>
                  <a:srgbClr val="FF0000"/>
                </a:solidFill>
              </a:rPr>
              <a:t>ЛогоМиры</a:t>
            </a:r>
            <a:r>
              <a:rPr lang="ru-RU" sz="2800" i="1" dirty="0" smtClean="0">
                <a:solidFill>
                  <a:srgbClr val="FF0000"/>
                </a:solidFill>
              </a:rPr>
              <a:t>. Рисование фигур с помощью черепашки»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5" y="32792"/>
            <a:ext cx="74168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</a:rPr>
              <a:t>Актуализация знаний                                                                                                                  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Но </a:t>
            </a:r>
            <a:r>
              <a:rPr lang="ru-RU" dirty="0">
                <a:solidFill>
                  <a:srgbClr val="0070C0"/>
                </a:solidFill>
              </a:rPr>
              <a:t>прежде чем перейти к изучению нового </a:t>
            </a:r>
            <a:r>
              <a:rPr lang="ru-RU" dirty="0" smtClean="0">
                <a:solidFill>
                  <a:srgbClr val="0070C0"/>
                </a:solidFill>
              </a:rPr>
              <a:t>материала  вспомним </a:t>
            </a:r>
            <a:r>
              <a:rPr lang="ru-RU" dirty="0">
                <a:solidFill>
                  <a:srgbClr val="0070C0"/>
                </a:solidFill>
              </a:rPr>
              <a:t>темы прошлых занятий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  <a:p>
            <a:pPr algn="just"/>
            <a:endParaRPr lang="ru-RU" sz="1600" u="sng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Задание №1. </a:t>
            </a:r>
            <a:r>
              <a:rPr lang="ru-RU" sz="2000" dirty="0" smtClean="0">
                <a:solidFill>
                  <a:srgbClr val="0070C0"/>
                </a:solidFill>
              </a:rPr>
              <a:t>Вспомним основные объекты интерфейса. </a:t>
            </a:r>
          </a:p>
          <a:p>
            <a:pPr algn="just"/>
            <a:endParaRPr lang="ru-RU" sz="2400" dirty="0" smtClean="0">
              <a:solidFill>
                <a:srgbClr val="0070C0"/>
              </a:solidFill>
            </a:endParaRPr>
          </a:p>
          <a:p>
            <a:pPr algn="just"/>
            <a:endParaRPr lang="ru-RU" sz="2400" dirty="0">
              <a:solidFill>
                <a:srgbClr val="0070C0"/>
              </a:solidFill>
            </a:endParaRPr>
          </a:p>
          <a:p>
            <a:pPr algn="just"/>
            <a:r>
              <a:rPr lang="ru-RU" sz="2400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3" name="Picture 4" descr="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4" b="434"/>
          <a:stretch/>
        </p:blipFill>
        <p:spPr>
          <a:xfrm>
            <a:off x="865878" y="1772816"/>
            <a:ext cx="6552728" cy="471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82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8100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№2.</a:t>
            </a:r>
            <a:endParaRPr lang="ru-RU" dirty="0" smtClean="0"/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Каждому </a:t>
            </a:r>
            <a:r>
              <a:rPr lang="ru-RU" dirty="0">
                <a:solidFill>
                  <a:srgbClr val="0070C0"/>
                </a:solidFill>
              </a:rPr>
              <a:t>термину, указанному в левой части поставьте в соответствие его описание, приведенное в правой части.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094664"/>
              </p:ext>
            </p:extLst>
          </p:nvPr>
        </p:nvGraphicFramePr>
        <p:xfrm>
          <a:off x="0" y="1147402"/>
          <a:ext cx="9144000" cy="54499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{7DF18680-E054-41AD-8BC1-D1AEF772440D}</a:tableStyleId>
              </a:tblPr>
              <a:tblGrid>
                <a:gridCol w="2088015"/>
                <a:gridCol w="1039829"/>
                <a:gridCol w="6016156"/>
              </a:tblGrid>
              <a:tr h="660212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2400" dirty="0" smtClean="0">
                          <a:effectLst/>
                        </a:rPr>
                        <a:t>вперед 100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Черепашка выпускает перо для рисования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05324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2400" dirty="0" smtClean="0">
                          <a:effectLst/>
                        </a:rPr>
                        <a:t>направо 90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Черепашка поворачивается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через левую лапку (по часовой стрелке) на указанное число градусов (60)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21103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2400" dirty="0" smtClean="0">
                          <a:effectLst/>
                        </a:rPr>
                        <a:t>налево 60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Черепашка поворачивается через правую лапку (по часовой стрелке) на указанное число градусов (90)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05324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2400" dirty="0" smtClean="0">
                          <a:effectLst/>
                        </a:rPr>
                        <a:t>по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Перемещение черепашки на заданное количество шагов вперед  (100) в том направлении, куда она смотрит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967158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 err="1" smtClean="0">
                          <a:effectLst/>
                        </a:rPr>
                        <a:t>пп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Черепашка возвращается в исходное положение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(в центр экрана, головой кверху)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690828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домой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Черепашка поднимает перо, чтобы не оставлять след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1619672" y="1700808"/>
            <a:ext cx="1800200" cy="252028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403648" y="2708920"/>
            <a:ext cx="2304256" cy="792088"/>
          </a:xfrm>
          <a:prstGeom prst="straightConnector1">
            <a:avLst/>
          </a:prstGeom>
          <a:ln w="63500">
            <a:solidFill>
              <a:srgbClr val="990F8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691680" y="5661248"/>
            <a:ext cx="2016224" cy="64807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547664" y="1484784"/>
            <a:ext cx="2160240" cy="3299594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619672" y="5661248"/>
            <a:ext cx="2088232" cy="648072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691680" y="2132856"/>
            <a:ext cx="2232248" cy="1512168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17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23875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Задание №1 (на ИД) </a:t>
            </a:r>
            <a:r>
              <a:rPr lang="ru-RU" b="1" dirty="0" smtClean="0">
                <a:solidFill>
                  <a:srgbClr val="990000"/>
                </a:solidFill>
              </a:rPr>
              <a:t>Черепашка </a:t>
            </a:r>
            <a:r>
              <a:rPr lang="ru-RU" b="1" dirty="0">
                <a:solidFill>
                  <a:srgbClr val="990000"/>
                </a:solidFill>
              </a:rPr>
              <a:t>находится в отмеченной точке и смотрит в направлении стрелки. Какую команду поворота должна выполнить черепашка, чтобы двигаться по пунктирной линии? </a:t>
            </a:r>
            <a:r>
              <a:rPr lang="ru-RU" b="1" dirty="0" smtClean="0">
                <a:solidFill>
                  <a:srgbClr val="990000"/>
                </a:solidFill>
              </a:rPr>
              <a:t>(Выберите </a:t>
            </a:r>
            <a:r>
              <a:rPr lang="ru-RU" b="1" dirty="0">
                <a:solidFill>
                  <a:srgbClr val="990000"/>
                </a:solidFill>
              </a:rPr>
              <a:t>соответствующую команду.)</a:t>
            </a:r>
            <a:endParaRPr lang="ru-RU" dirty="0"/>
          </a:p>
        </p:txBody>
      </p:sp>
      <p:graphicFrame>
        <p:nvGraphicFramePr>
          <p:cNvPr id="6" name="Group 5"/>
          <p:cNvGraphicFramePr>
            <a:graphicFrameLocks noGrp="1"/>
          </p:cNvGraphicFramePr>
          <p:nvPr/>
        </p:nvGraphicFramePr>
        <p:xfrm>
          <a:off x="457200" y="2819400"/>
          <a:ext cx="1828800" cy="1981200"/>
        </p:xfrm>
        <a:graphic>
          <a:graphicData uri="http://schemas.openxmlformats.org/drawingml/2006/table">
            <a:tbl>
              <a:tblPr/>
              <a:tblGrid>
                <a:gridCol w="366713"/>
                <a:gridCol w="365125"/>
                <a:gridCol w="365125"/>
                <a:gridCol w="365125"/>
                <a:gridCol w="366712"/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Line 43"/>
          <p:cNvSpPr>
            <a:spLocks noChangeShapeType="1"/>
          </p:cNvSpPr>
          <p:nvPr/>
        </p:nvSpPr>
        <p:spPr bwMode="auto">
          <a:xfrm>
            <a:off x="449327" y="2852936"/>
            <a:ext cx="0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Line 44"/>
          <p:cNvSpPr>
            <a:spLocks noChangeShapeType="1"/>
          </p:cNvSpPr>
          <p:nvPr/>
        </p:nvSpPr>
        <p:spPr bwMode="auto">
          <a:xfrm>
            <a:off x="457200" y="2819400"/>
            <a:ext cx="1828800" cy="0"/>
          </a:xfrm>
          <a:prstGeom prst="line">
            <a:avLst/>
          </a:prstGeom>
          <a:noFill/>
          <a:ln w="57150">
            <a:solidFill>
              <a:srgbClr val="FF5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9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009293"/>
              </p:ext>
            </p:extLst>
          </p:nvPr>
        </p:nvGraphicFramePr>
        <p:xfrm>
          <a:off x="5181600" y="2819400"/>
          <a:ext cx="1838672" cy="1981200"/>
        </p:xfrm>
        <a:graphic>
          <a:graphicData uri="http://schemas.openxmlformats.org/drawingml/2006/table">
            <a:tbl>
              <a:tblPr/>
              <a:tblGrid>
                <a:gridCol w="366713"/>
                <a:gridCol w="391839"/>
                <a:gridCol w="360040"/>
                <a:gridCol w="360040"/>
                <a:gridCol w="360040"/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Line 83"/>
          <p:cNvSpPr>
            <a:spLocks noChangeShapeType="1"/>
          </p:cNvSpPr>
          <p:nvPr/>
        </p:nvSpPr>
        <p:spPr bwMode="auto">
          <a:xfrm>
            <a:off x="5212719" y="2895600"/>
            <a:ext cx="0" cy="1981200"/>
          </a:xfrm>
          <a:prstGeom prst="line">
            <a:avLst/>
          </a:prstGeom>
          <a:noFill/>
          <a:ln w="57150">
            <a:solidFill>
              <a:srgbClr val="FF5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84"/>
          <p:cNvSpPr>
            <a:spLocks noChangeShapeType="1"/>
          </p:cNvSpPr>
          <p:nvPr/>
        </p:nvSpPr>
        <p:spPr bwMode="auto">
          <a:xfrm>
            <a:off x="5202591" y="2819400"/>
            <a:ext cx="1828800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Text Box 86"/>
          <p:cNvSpPr txBox="1">
            <a:spLocks noChangeArrowheads="1"/>
          </p:cNvSpPr>
          <p:nvPr/>
        </p:nvSpPr>
        <p:spPr bwMode="auto">
          <a:xfrm>
            <a:off x="449327" y="4772891"/>
            <a:ext cx="822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/>
              <a:t>            </a:t>
            </a:r>
            <a:r>
              <a:rPr lang="ru-RU" b="1" dirty="0"/>
              <a:t>а                                                                         б</a:t>
            </a:r>
          </a:p>
        </p:txBody>
      </p:sp>
      <p:sp>
        <p:nvSpPr>
          <p:cNvPr id="14" name="Text Box 85"/>
          <p:cNvSpPr txBox="1">
            <a:spLocks noChangeArrowheads="1"/>
          </p:cNvSpPr>
          <p:nvPr/>
        </p:nvSpPr>
        <p:spPr bwMode="auto">
          <a:xfrm>
            <a:off x="505768" y="5057703"/>
            <a:ext cx="75438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1600" b="1" i="1" dirty="0"/>
              <a:t>направо 270            </a:t>
            </a:r>
            <a:r>
              <a:rPr lang="ru-RU" sz="1600" b="1" i="1" dirty="0" smtClean="0"/>
              <a:t>5. направо 225             7</a:t>
            </a:r>
            <a:r>
              <a:rPr lang="ru-RU" sz="1600" b="1" i="1" dirty="0"/>
              <a:t>. направо  60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1600" b="1" i="1" dirty="0"/>
              <a:t>налево 135              6. налево 315               8. направо 90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1600" b="1" i="1" dirty="0"/>
              <a:t>направо 45     </a:t>
            </a:r>
            <a:r>
              <a:rPr lang="ru-RU" sz="1600" b="1" i="1" dirty="0" smtClean="0"/>
              <a:t>         </a:t>
            </a:r>
            <a:endParaRPr lang="ru-RU" sz="1600" b="1" i="1" dirty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1600" b="1" i="1" dirty="0"/>
              <a:t>налево 90      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39791" y="517322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B0F0"/>
                </a:solidFill>
              </a:rPr>
              <a:t>Работа в тетради.</a:t>
            </a:r>
            <a:endParaRPr lang="ru-RU" sz="24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3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70260" y="1196752"/>
            <a:ext cx="446405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000" u="sng" dirty="0" smtClean="0">
                <a:solidFill>
                  <a:srgbClr val="FF0000"/>
                </a:solidFill>
                <a:latin typeface="+mn-lt"/>
              </a:rPr>
              <a:t>Задание №2</a:t>
            </a:r>
            <a:endParaRPr lang="ru-RU" sz="2000" dirty="0" smtClean="0">
              <a:solidFill>
                <a:srgbClr val="FF0000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000" b="1" i="1" dirty="0" smtClean="0">
                <a:solidFill>
                  <a:srgbClr val="006600"/>
                </a:solidFill>
              </a:rPr>
              <a:t>Какие команды языка Лого записаны неверно?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i="1" dirty="0" smtClean="0">
                <a:solidFill>
                  <a:srgbClr val="000066"/>
                </a:solidFill>
              </a:rPr>
              <a:t>Запишите верные команды.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000" b="1" dirty="0" smtClean="0"/>
              <a:t>вправо 90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000" b="1" dirty="0" smtClean="0"/>
              <a:t>вперед80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000" b="1" dirty="0" smtClean="0"/>
              <a:t>перо опусти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000" b="1" dirty="0" err="1" smtClean="0"/>
              <a:t>сотри_графику</a:t>
            </a:r>
            <a:endParaRPr lang="ru-RU" sz="2000" b="1" dirty="0" smtClean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000" b="1" dirty="0" err="1" smtClean="0"/>
              <a:t>нв</a:t>
            </a:r>
            <a:r>
              <a:rPr lang="ru-RU" sz="2000" b="1" dirty="0" smtClean="0"/>
              <a:t> 90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000" b="1" dirty="0" smtClean="0"/>
              <a:t>на место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000" b="1" dirty="0" smtClean="0"/>
              <a:t>повтори 3 раза</a:t>
            </a:r>
            <a:endParaRPr lang="ru-RU" sz="2000" b="1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162277" y="4832712"/>
            <a:ext cx="23733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6. домой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162277" y="5264512"/>
            <a:ext cx="2447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7. повтори 3 </a:t>
            </a:r>
            <a:r>
              <a:rPr lang="en-US"/>
              <a:t>[</a:t>
            </a:r>
            <a:r>
              <a:rPr lang="ru-RU"/>
              <a:t>имя</a:t>
            </a:r>
            <a:r>
              <a:rPr lang="en-US"/>
              <a:t>]</a:t>
            </a:r>
            <a:endParaRPr lang="ru-RU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906517" y="2261322"/>
            <a:ext cx="190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990000"/>
                </a:solidFill>
              </a:rPr>
              <a:t>Верные ответы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90840" y="2683598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/>
              <a:t> 1. направо 90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019402" y="3116986"/>
            <a:ext cx="1905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  2. вперед 80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162277" y="3548786"/>
            <a:ext cx="1295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3. по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162277" y="3980586"/>
            <a:ext cx="1519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4. сг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90840" y="4412386"/>
            <a:ext cx="167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 5. налево 90</a:t>
            </a:r>
          </a:p>
        </p:txBody>
      </p:sp>
    </p:spTree>
    <p:extLst>
      <p:ext uri="{BB962C8B-B14F-4D97-AF65-F5344CB8AC3E}">
        <p14:creationId xmlns:p14="http://schemas.microsoft.com/office/powerpoint/2010/main" val="167426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99592" y="1340768"/>
            <a:ext cx="6696744" cy="478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u="sng" dirty="0">
                <a:solidFill>
                  <a:srgbClr val="FF0000"/>
                </a:solidFill>
                <a:latin typeface="+mn-lt"/>
              </a:rPr>
              <a:t>Задание </a:t>
            </a:r>
            <a:r>
              <a:rPr lang="ru-RU" sz="2000" u="sng" dirty="0" smtClean="0">
                <a:solidFill>
                  <a:srgbClr val="FF0000"/>
                </a:solidFill>
                <a:latin typeface="+mn-lt"/>
              </a:rPr>
              <a:t>№3</a:t>
            </a:r>
          </a:p>
          <a:p>
            <a:pPr eaLnBrk="1" hangingPunct="1">
              <a:spcBef>
                <a:spcPct val="50000"/>
              </a:spcBef>
            </a:pPr>
            <a:endParaRPr lang="ru-RU" sz="1400" b="1" u="sng" dirty="0"/>
          </a:p>
          <a:p>
            <a:pPr eaLnBrk="1" hangingPunct="1"/>
            <a:r>
              <a:rPr lang="ru-RU" sz="2400" dirty="0">
                <a:solidFill>
                  <a:srgbClr val="990000"/>
                </a:solidFill>
              </a:rPr>
              <a:t>Записан фрагмент алгоритма.</a:t>
            </a:r>
          </a:p>
          <a:p>
            <a:pPr eaLnBrk="1" hangingPunct="1"/>
            <a:r>
              <a:rPr lang="ru-RU" sz="2400" dirty="0">
                <a:solidFill>
                  <a:srgbClr val="990000"/>
                </a:solidFill>
              </a:rPr>
              <a:t>Выберите ответ с правильной последовательностью команд</a:t>
            </a:r>
          </a:p>
          <a:p>
            <a:pPr eaLnBrk="1" hangingPunct="1"/>
            <a:endParaRPr lang="ru-RU" sz="2400" i="1" dirty="0"/>
          </a:p>
          <a:p>
            <a:pPr eaLnBrk="1" hangingPunct="1"/>
            <a:r>
              <a:rPr lang="ru-RU" sz="2400" i="1" dirty="0"/>
              <a:t>1. Вставить ключ</a:t>
            </a:r>
          </a:p>
          <a:p>
            <a:pPr eaLnBrk="1" hangingPunct="1"/>
            <a:r>
              <a:rPr lang="ru-RU" sz="2400" i="1" dirty="0"/>
              <a:t>2. Достать ключ</a:t>
            </a:r>
          </a:p>
          <a:p>
            <a:pPr eaLnBrk="1" hangingPunct="1"/>
            <a:r>
              <a:rPr lang="ru-RU" sz="2400" i="1" dirty="0"/>
              <a:t>3. Повернуть ключ 2 раза против часовой стрелки</a:t>
            </a:r>
          </a:p>
          <a:p>
            <a:pPr eaLnBrk="1" hangingPunct="1"/>
            <a:r>
              <a:rPr lang="ru-RU" sz="2400" i="1" dirty="0"/>
              <a:t>4. Вынуть ключ</a:t>
            </a:r>
            <a:r>
              <a:rPr lang="ru-RU" sz="2400" dirty="0"/>
              <a:t> </a:t>
            </a:r>
          </a:p>
          <a:p>
            <a:pPr eaLnBrk="1" hangingPunct="1"/>
            <a:endParaRPr lang="ru-RU" sz="2400" dirty="0"/>
          </a:p>
          <a:p>
            <a:pPr eaLnBrk="1" hangingPunct="1"/>
            <a:r>
              <a:rPr lang="ru-RU" sz="2400" dirty="0"/>
              <a:t>а) 1,3,4,2          </a:t>
            </a:r>
            <a:r>
              <a:rPr lang="ru-RU" sz="2400" dirty="0" smtClean="0"/>
              <a:t>  </a:t>
            </a:r>
            <a:r>
              <a:rPr lang="ru-RU" sz="2400" dirty="0"/>
              <a:t>б) </a:t>
            </a:r>
            <a:r>
              <a:rPr lang="ru-RU" sz="2400" dirty="0" smtClean="0"/>
              <a:t>4,1,3,2		</a:t>
            </a:r>
            <a:endParaRPr lang="ru-RU" sz="24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292080" y="5589240"/>
            <a:ext cx="172819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2,1,3,4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73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600" y="1226205"/>
            <a:ext cx="7560840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>
                <a:solidFill>
                  <a:srgbClr val="FF0000"/>
                </a:solidFill>
                <a:latin typeface="+mj-lt"/>
              </a:rPr>
              <a:t>Задание </a:t>
            </a: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№4.</a:t>
            </a:r>
            <a:r>
              <a:rPr lang="ru-RU" sz="2000" dirty="0" smtClean="0">
                <a:solidFill>
                  <a:srgbClr val="990000"/>
                </a:solidFill>
                <a:latin typeface="+mj-lt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Записаны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программы. Выберите правильное оформление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5536" y="2348880"/>
            <a:ext cx="798195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2000" u="sng" dirty="0" smtClean="0">
              <a:solidFill>
                <a:srgbClr val="003366"/>
              </a:solidFill>
              <a:latin typeface="+mj-lt"/>
            </a:endParaRPr>
          </a:p>
          <a:p>
            <a:pPr eaLnBrk="1" hangingPunct="1"/>
            <a:r>
              <a:rPr lang="ru-RU" sz="2000" i="1" dirty="0" smtClean="0"/>
              <a:t>а</a:t>
            </a:r>
            <a:r>
              <a:rPr lang="ru-RU" sz="2000" i="1" dirty="0"/>
              <a:t>) это квадрат по вперед 20 направо 90 вперед 20</a:t>
            </a:r>
          </a:p>
          <a:p>
            <a:pPr eaLnBrk="1" hangingPunct="1"/>
            <a:r>
              <a:rPr lang="ru-RU" sz="2000" i="1" dirty="0"/>
              <a:t>    направо 90 вперед 20 направо 90 </a:t>
            </a:r>
            <a:r>
              <a:rPr lang="ru-RU" sz="2000" i="1" dirty="0" err="1"/>
              <a:t>пп</a:t>
            </a:r>
            <a:r>
              <a:rPr lang="ru-RU" sz="2000" i="1" dirty="0"/>
              <a:t> конец</a:t>
            </a:r>
          </a:p>
          <a:p>
            <a:pPr eaLnBrk="1" hangingPunct="1"/>
            <a:endParaRPr lang="ru-RU" sz="2000" i="1" dirty="0"/>
          </a:p>
          <a:p>
            <a:pPr eaLnBrk="1" hangingPunct="1"/>
            <a:r>
              <a:rPr lang="ru-RU" sz="2000" i="1" dirty="0"/>
              <a:t>б) это квадрат</a:t>
            </a:r>
          </a:p>
          <a:p>
            <a:pPr eaLnBrk="1" hangingPunct="1"/>
            <a:r>
              <a:rPr lang="ru-RU" sz="2000" i="1" dirty="0"/>
              <a:t>    по вперед 20 направо 90 вперед 20</a:t>
            </a:r>
          </a:p>
          <a:p>
            <a:pPr eaLnBrk="1" hangingPunct="1"/>
            <a:r>
              <a:rPr lang="ru-RU" sz="2000" i="1" dirty="0"/>
              <a:t>    направо 90 вперед 20 направо 90 </a:t>
            </a:r>
            <a:r>
              <a:rPr lang="ru-RU" sz="2000" i="1" dirty="0" err="1"/>
              <a:t>пп</a:t>
            </a:r>
            <a:r>
              <a:rPr lang="ru-RU" sz="2000" i="1" dirty="0"/>
              <a:t> </a:t>
            </a:r>
          </a:p>
          <a:p>
            <a:pPr eaLnBrk="1" hangingPunct="1"/>
            <a:r>
              <a:rPr lang="ru-RU" sz="2000" i="1" dirty="0"/>
              <a:t>    конец</a:t>
            </a:r>
          </a:p>
          <a:p>
            <a:pPr eaLnBrk="1" hangingPunct="1"/>
            <a:endParaRPr lang="ru-RU" sz="2000" i="1" dirty="0"/>
          </a:p>
          <a:p>
            <a:pPr eaLnBrk="1" hangingPunct="1"/>
            <a:r>
              <a:rPr lang="ru-RU" sz="2000" i="1" dirty="0"/>
              <a:t>в) это квадрат</a:t>
            </a:r>
          </a:p>
          <a:p>
            <a:pPr eaLnBrk="1" hangingPunct="1"/>
            <a:r>
              <a:rPr lang="ru-RU" sz="2000" i="1" dirty="0"/>
              <a:t>    по вперед 20 направо 90 вперед 20</a:t>
            </a:r>
          </a:p>
          <a:p>
            <a:pPr eaLnBrk="1" hangingPunct="1"/>
            <a:r>
              <a:rPr lang="ru-RU" sz="2000" i="1" dirty="0"/>
              <a:t>    направо 90 вперед 20 направо 90 </a:t>
            </a:r>
            <a:r>
              <a:rPr lang="ru-RU" sz="2000" i="1" dirty="0" err="1"/>
              <a:t>пп</a:t>
            </a:r>
            <a:r>
              <a:rPr lang="ru-RU" sz="20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381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600" y="528281"/>
            <a:ext cx="6840760" cy="627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u="sng" dirty="0">
                <a:solidFill>
                  <a:srgbClr val="FF0000"/>
                </a:solidFill>
                <a:latin typeface="+mn-lt"/>
              </a:rPr>
              <a:t>Правила оформления </a:t>
            </a:r>
            <a:r>
              <a:rPr lang="ru-RU" b="1" u="sng" dirty="0" smtClean="0">
                <a:solidFill>
                  <a:srgbClr val="FF0000"/>
                </a:solidFill>
                <a:latin typeface="+mn-lt"/>
              </a:rPr>
              <a:t>программ</a:t>
            </a:r>
          </a:p>
          <a:p>
            <a:pPr algn="ctr" eaLnBrk="1" hangingPunct="1">
              <a:spcBef>
                <a:spcPct val="50000"/>
              </a:spcBef>
            </a:pPr>
            <a:endParaRPr lang="ru-RU" sz="900" b="1" u="sng" dirty="0">
              <a:solidFill>
                <a:srgbClr val="FF0000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0066"/>
                </a:solidFill>
                <a:latin typeface="+mn-lt"/>
              </a:rPr>
              <a:t>Программа должна содержать три части: заголовок, тело программы и признак завершения.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3300"/>
                </a:solidFill>
                <a:latin typeface="+mn-lt"/>
              </a:rPr>
              <a:t>Заголовок записывается в первой строке и состоит из ключевого слова это, и отделенного от него пробелом названия программы.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0066"/>
                </a:solidFill>
                <a:latin typeface="+mn-lt"/>
              </a:rPr>
              <a:t>Название программы должно отображать суть программы.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3300"/>
                </a:solidFill>
                <a:latin typeface="+mn-lt"/>
              </a:rPr>
              <a:t>Название должно состоять из одного слова или нескольких слов, соединенным знаком подчеркивания, например: </a:t>
            </a:r>
            <a:r>
              <a:rPr lang="ru-RU" b="1" dirty="0" err="1">
                <a:solidFill>
                  <a:srgbClr val="003300"/>
                </a:solidFill>
                <a:latin typeface="+mn-lt"/>
              </a:rPr>
              <a:t>взмах_птицы</a:t>
            </a:r>
            <a:r>
              <a:rPr lang="ru-RU" b="1" dirty="0">
                <a:solidFill>
                  <a:srgbClr val="003300"/>
                </a:solidFill>
                <a:latin typeface="+mn-lt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0066"/>
                </a:solidFill>
                <a:latin typeface="+mn-lt"/>
              </a:rPr>
              <a:t>Нельзя использовать в качестве названия уже имеющиеся в словаре слова.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3300"/>
                </a:solidFill>
                <a:latin typeface="+mn-lt"/>
              </a:rPr>
              <a:t>Признаком завершения программы является слово конец.</a:t>
            </a:r>
            <a:r>
              <a:rPr lang="ru-RU" b="1" dirty="0">
                <a:latin typeface="+mn-lt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0066"/>
                </a:solidFill>
                <a:latin typeface="+mn-lt"/>
              </a:rPr>
              <a:t>Заголовок программы и слово конец должны быть записаны на отдельных строчках.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b="1" dirty="0">
                <a:solidFill>
                  <a:srgbClr val="003300"/>
                </a:solidFill>
                <a:latin typeface="+mn-lt"/>
              </a:rPr>
              <a:t>Тело программы должно содержать список команд, записанных в столбик или в строчку через пробел.</a:t>
            </a:r>
          </a:p>
        </p:txBody>
      </p:sp>
    </p:spTree>
    <p:extLst>
      <p:ext uri="{BB962C8B-B14F-4D97-AF65-F5344CB8AC3E}">
        <p14:creationId xmlns:p14="http://schemas.microsoft.com/office/powerpoint/2010/main" val="254646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852</Words>
  <Application>Microsoft Office PowerPoint</Application>
  <PresentationFormat>Экран (4:3)</PresentationFormat>
  <Paragraphs>157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4-10</vt:lpstr>
      <vt:lpstr>лето</vt:lpstr>
      <vt:lpstr>1_лето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урока: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учитель312</cp:lastModifiedBy>
  <cp:revision>39</cp:revision>
  <dcterms:created xsi:type="dcterms:W3CDTF">2013-04-11T13:40:27Z</dcterms:created>
  <dcterms:modified xsi:type="dcterms:W3CDTF">2015-04-21T09:40:48Z</dcterms:modified>
</cp:coreProperties>
</file>